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comments/comment77.xml" ContentType="application/vnd.openxmlformats-officedocument.presentationml.comments+xml"/>
  <Override PartName="/ppt/slides/slide36.xml" ContentType="application/vnd.openxmlformats-officedocument.presentationml.slide+xml"/>
  <Override PartName="/ppt/slides/slide83.xml" ContentType="application/vnd.openxmlformats-officedocument.presentationml.slide+xml"/>
  <Override PartName="/ppt/comments/comment19.xml" ContentType="application/vnd.openxmlformats-officedocument.presentationml.comment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comments/comment55.xml" ContentType="application/vnd.openxmlformats-officedocument.presentationml.comments+xml"/>
  <Override PartName="/ppt/comments/comment66.xml" ContentType="application/vnd.openxmlformats-officedocument.presentationml.comments+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comments/comment44.xml" ContentType="application/vnd.openxmlformats-officedocument.presentationml.comment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comments/comment33.xml" ContentType="application/vnd.openxmlformats-officedocument.presentationml.comments+xml"/>
  <Override PartName="/ppt/notesSlides/notesSlide63.xml" ContentType="application/vnd.openxmlformats-officedocument.presentationml.notesSlide+xml"/>
  <Override PartName="/ppt/comments/comment80.xml" ContentType="application/vnd.openxmlformats-officedocument.presentationml.comments+xml"/>
  <Override PartName="/ppt/tableStyles.xml" ContentType="application/vnd.openxmlformats-officedocument.presentationml.tableStyles+xml"/>
  <Override PartName="/ppt/comments/comment4.xml" ContentType="application/vnd.openxmlformats-officedocument.presentationml.comments+xml"/>
  <Override PartName="/ppt/comments/comment11.xml" ContentType="application/vnd.openxmlformats-officedocument.presentationml.comments+xml"/>
  <Override PartName="/ppt/comments/comment22.xml" ContentType="application/vnd.openxmlformats-officedocument.presentationml.comment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comments/comment49.xml" ContentType="application/vnd.openxmlformats-officedocument.presentationml.comments+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comments/comment9.xml" ContentType="application/vnd.openxmlformats-officedocument.presentationml.comments+xml"/>
  <Override PartName="/ppt/comments/comment27.xml" ContentType="application/vnd.openxmlformats-officedocument.presentationml.comments+xml"/>
  <Override PartName="/ppt/comments/comment38.xml" ContentType="application/vnd.openxmlformats-officedocument.presentationml.comments+xml"/>
  <Override PartName="/ppt/notesSlides/notesSlide57.xml" ContentType="application/vnd.openxmlformats-officedocument.presentationml.notesSlide+xml"/>
  <Override PartName="/ppt/comments/comment74.xml" ContentType="application/vnd.openxmlformats-officedocument.presentationml.comments+xml"/>
  <Override PartName="/ppt/comments/comment85.xml" ContentType="application/vnd.openxmlformats-officedocument.presentationml.comment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comments/comment16.xml" ContentType="application/vnd.openxmlformats-officedocument.presentationml.comments+xml"/>
  <Override PartName="/ppt/notesSlides/notesSlide46.xml" ContentType="application/vnd.openxmlformats-officedocument.presentationml.notesSlide+xml"/>
  <Override PartName="/ppt/comments/comment63.xml" ContentType="application/vnd.openxmlformats-officedocument.presentationml.comments+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comments/comment52.xml" ContentType="application/vnd.openxmlformats-officedocument.presentationml.comments+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comments/comment30.xml" ContentType="application/vnd.openxmlformats-officedocument.presentationml.comments+xml"/>
  <Override PartName="/ppt/comments/comment41.xml" ContentType="application/vnd.openxmlformats-officedocument.presentationml.comments+xml"/>
  <Override PartName="/ppt/notesSlides/notesSlide60.xml" ContentType="application/vnd.openxmlformats-officedocument.presentationml.notesSlide+xml"/>
  <Override PartName="/ppt/comments/comment1.xml" ContentType="application/vnd.openxmlformats-officedocument.presentationml.comments+xml"/>
  <Override PartName="/ppt/slides/slide49.xml" ContentType="application/vnd.openxmlformats-officedocument.presentationml.slide+xml"/>
  <Override PartName="/ppt/notesSlides/notesSlide4.xml" ContentType="application/vnd.openxmlformats-officedocument.presentationml.notesSlide+xml"/>
  <Override PartName="/ppt/comments/comment79.xml" ContentType="application/vnd.openxmlformats-officedocument.presentationml.comments+xml"/>
  <Override PartName="/ppt/slides/slide38.xml" ContentType="application/vnd.openxmlformats-officedocument.presentationml.slide+xml"/>
  <Override PartName="/ppt/slides/slide85.xml" ContentType="application/vnd.openxmlformats-officedocument.presentationml.slide+xml"/>
  <Override PartName="/ppt/comments/comment57.xml" ContentType="application/vnd.openxmlformats-officedocument.presentationml.comments+xml"/>
  <Override PartName="/ppt/comments/comment68.xml" ContentType="application/vnd.openxmlformats-officedocument.presentationml.comments+xml"/>
  <Override PartName="/ppt/notesSlides/notesSlide8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notesSlides/notesSlide29.xml" ContentType="application/vnd.openxmlformats-officedocument.presentationml.notesSlide+xml"/>
  <Override PartName="/ppt/comments/comment46.xml" ContentType="application/vnd.openxmlformats-officedocument.presentationml.comments+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comments/comment17.xml" ContentType="application/vnd.openxmlformats-officedocument.presentationml.comments+xml"/>
  <Override PartName="/ppt/notesSlides/notesSlide36.xml" ContentType="application/vnd.openxmlformats-officedocument.presentationml.notesSlide+xml"/>
  <Override PartName="/ppt/comments/comment35.xml" ContentType="application/vnd.openxmlformats-officedocument.presentationml.comments+xml"/>
  <Override PartName="/ppt/comments/comment53.xml" ContentType="application/vnd.openxmlformats-officedocument.presentationml.comments+xml"/>
  <Override PartName="/ppt/notesSlides/notesSlide65.xml" ContentType="application/vnd.openxmlformats-officedocument.presentationml.notesSlide+xml"/>
  <Override PartName="/ppt/comments/comment64.xml" ContentType="application/vnd.openxmlformats-officedocument.presentationml.comments+xml"/>
  <Override PartName="/ppt/notesSlides/notesSlide83.xml" ContentType="application/vnd.openxmlformats-officedocument.presentationml.notesSlide+xml"/>
  <Override PartName="/ppt/comments/comment82.xml" ContentType="application/vnd.openxmlformats-officedocument.presentationml.comment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comments/comment6.xml" ContentType="application/vnd.openxmlformats-officedocument.presentationml.comments+xml"/>
  <Override PartName="/ppt/comments/comment13.xml" ContentType="application/vnd.openxmlformats-officedocument.presentationml.comments+xml"/>
  <Override PartName="/ppt/notesSlides/notesSlide25.xml" ContentType="application/vnd.openxmlformats-officedocument.presentationml.notesSlide+xml"/>
  <Override PartName="/ppt/comments/comment24.xml" ContentType="application/vnd.openxmlformats-officedocument.presentationml.comments+xml"/>
  <Override PartName="/ppt/notesSlides/notesSlide43.xml" ContentType="application/vnd.openxmlformats-officedocument.presentationml.notesSlide+xml"/>
  <Override PartName="/ppt/comments/comment42.xml" ContentType="application/vnd.openxmlformats-officedocument.presentationml.comments+xml"/>
  <Override PartName="/ppt/notesSlides/notesSlide54.xml" ContentType="application/vnd.openxmlformats-officedocument.presentationml.notesSlide+xml"/>
  <Override PartName="/ppt/comments/comment60.xml" ContentType="application/vnd.openxmlformats-officedocument.presentationml.comments+xml"/>
  <Override PartName="/ppt/notesSlides/notesSlide72.xml" ContentType="application/vnd.openxmlformats-officedocument.presentationml.notesSlide+xml"/>
  <Override PartName="/ppt/comments/comment71.xml" ContentType="application/vnd.openxmlformats-officedocument.presentationml.comments+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s/comment31.xml" ContentType="application/vnd.openxmlformats-officedocument.presentationml.comments+xml"/>
  <Override PartName="/ppt/notesSlides/notesSlide61.xml" ContentType="application/vnd.openxmlformats-officedocument.presentationml.notesSlide+xml"/>
  <Override PartName="/ppt/commentAuthors.xml" ContentType="application/vnd.openxmlformats-officedocument.presentationml.commentAuthors+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comments/comment20.xml" ContentType="application/vnd.openxmlformats-officedocument.presentationml.comments+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comments/comment69.xml" ContentType="application/vnd.openxmlformats-officedocument.presentationml.comment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comments/comment29.xml" ContentType="application/vnd.openxmlformats-officedocument.presentationml.comments+xml"/>
  <Override PartName="/ppt/notesSlides/notesSlide59.xml" ContentType="application/vnd.openxmlformats-officedocument.presentationml.notesSlide+xml"/>
  <Override PartName="/ppt/comments/comment58.xml" ContentType="application/vnd.openxmlformats-officedocument.presentationml.comments+xml"/>
  <Override PartName="/ppt/comments/comment76.xml" ContentType="application/vnd.openxmlformats-officedocument.presentationml.comments+xml"/>
  <Override PartName="/ppt/notesSlides/notesSlide88.xml" ContentType="application/vnd.openxmlformats-officedocument.presentationml.notesSlide+xml"/>
  <Override PartName="/ppt/comments/comment87.xml" ContentType="application/vnd.openxmlformats-officedocument.presentationml.comment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notesSlides/notesSlide19.xml" ContentType="application/vnd.openxmlformats-officedocument.presentationml.notesSlide+xml"/>
  <Override PartName="/ppt/comments/comment18.xml" ContentType="application/vnd.openxmlformats-officedocument.presentationml.comments+xml"/>
  <Override PartName="/ppt/comments/comment36.xml" ContentType="application/vnd.openxmlformats-officedocument.presentationml.comments+xml"/>
  <Override PartName="/ppt/notesSlides/notesSlide48.xml" ContentType="application/vnd.openxmlformats-officedocument.presentationml.notesSlide+xml"/>
  <Override PartName="/ppt/comments/comment47.xml" ContentType="application/vnd.openxmlformats-officedocument.presentationml.comments+xml"/>
  <Override PartName="/ppt/notesSlides/notesSlide66.xml" ContentType="application/vnd.openxmlformats-officedocument.presentationml.notesSlide+xml"/>
  <Override PartName="/ppt/comments/comment65.xml" ContentType="application/vnd.openxmlformats-officedocument.presentationml.comments+xml"/>
  <Override PartName="/ppt/notesSlides/notesSlide77.xml" ContentType="application/vnd.openxmlformats-officedocument.presentationml.notesSlide+xml"/>
  <Override PartName="/ppt/comments/comment83.xml" ContentType="application/vnd.openxmlformats-officedocument.presentationml.comment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comments/comment7.xml" ContentType="application/vnd.openxmlformats-officedocument.presentationml.comments+xml"/>
  <Override PartName="/ppt/comments/comment25.xml" ContentType="application/vnd.openxmlformats-officedocument.presentationml.comment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comments/comment54.xml" ContentType="application/vnd.openxmlformats-officedocument.presentationml.comments+xml"/>
  <Override PartName="/ppt/comments/comment72.xml" ContentType="application/vnd.openxmlformats-officedocument.presentationml.comments+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comments/comment14.xml" ContentType="application/vnd.openxmlformats-officedocument.presentationml.comments+xml"/>
  <Override PartName="/ppt/notesSlides/notesSlide26.xml" ContentType="application/vnd.openxmlformats-officedocument.presentationml.notesSlide+xml"/>
  <Override PartName="/ppt/comments/comment32.xml" ContentType="application/vnd.openxmlformats-officedocument.presentationml.comments+xml"/>
  <Override PartName="/ppt/notesSlides/notesSlide44.xml" ContentType="application/vnd.openxmlformats-officedocument.presentationml.notesSlide+xml"/>
  <Override PartName="/ppt/comments/comment43.xml" ContentType="application/vnd.openxmlformats-officedocument.presentationml.comments+xml"/>
  <Override PartName="/ppt/notesSlides/notesSlide62.xml" ContentType="application/vnd.openxmlformats-officedocument.presentationml.notesSlide+xml"/>
  <Override PartName="/ppt/comments/comment61.xml" ContentType="application/vnd.openxmlformats-officedocument.presentationml.comments+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comments/comment90.xml" ContentType="application/vnd.openxmlformats-officedocument.presentationml.comments+xml"/>
  <Override PartName="/ppt/slides/slide20.xml" ContentType="application/vnd.openxmlformats-officedocument.presentationml.slide+xml"/>
  <Override PartName="/ppt/comments/comment3.xml" ContentType="application/vnd.openxmlformats-officedocument.presentationml.comments+xml"/>
  <Override PartName="/ppt/notesSlides/notesSlide22.xml" ContentType="application/vnd.openxmlformats-officedocument.presentationml.notesSlide+xml"/>
  <Override PartName="/ppt/comments/comment21.xml" ContentType="application/vnd.openxmlformats-officedocument.presentationml.comments+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comments/comment50.xml" ContentType="application/vnd.openxmlformats-officedocument.presentationml.comments+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comments/comment10.xml" ContentType="application/vnd.openxmlformats-officedocument.presentationml.comment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comments/comment59.xml" ContentType="application/vnd.openxmlformats-officedocument.presentationml.comments+xml"/>
  <Override PartName="/ppt/notesSlides/notesSlide89.xml" ContentType="application/vnd.openxmlformats-officedocument.presentationml.notesSlide+xml"/>
  <Override PartName="/ppt/comments/comment88.xml" ContentType="application/vnd.openxmlformats-officedocument.presentationml.comments+xml"/>
  <Override PartName="/ppt/slides/slide29.xml" ContentType="application/vnd.openxmlformats-officedocument.presentationml.slide+xml"/>
  <Override PartName="/ppt/slides/slide76.xml" ContentType="application/vnd.openxmlformats-officedocument.presentationml.slide+xml"/>
  <Override PartName="/ppt/comments/comment48.xml" ContentType="application/vnd.openxmlformats-officedocument.presentationml.comments+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comments/comment37.xml" ContentType="application/vnd.openxmlformats-officedocument.presentationml.comments+xml"/>
  <Override PartName="/ppt/notesSlides/notesSlide67.xml" ContentType="application/vnd.openxmlformats-officedocument.presentationml.notesSlide+xml"/>
  <Override PartName="/ppt/comments/comment84.xml" ContentType="application/vnd.openxmlformats-officedocument.presentationml.comment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comments/comment8.xml" ContentType="application/vnd.openxmlformats-officedocument.presentationml.comments+xml"/>
  <Override PartName="/ppt/comments/comment26.xml" ContentType="application/vnd.openxmlformats-officedocument.presentationml.comment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comments/comment73.xml" ContentType="application/vnd.openxmlformats-officedocument.presentationml.comments+xml"/>
  <Override PartName="/ppt/notesSlides/notesSlide92.xml" ContentType="application/vnd.openxmlformats-officedocument.presentationml.notesSlide+xml"/>
  <Override PartName="/ppt/slides/slide32.xml" ContentType="application/vnd.openxmlformats-officedocument.presentationml.slide+xml"/>
  <Override PartName="/ppt/comments/comment15.xml" ContentType="application/vnd.openxmlformats-officedocument.presentationml.comments+xml"/>
  <Override PartName="/ppt/notesSlides/notesSlide34.xml" ContentType="application/vnd.openxmlformats-officedocument.presentationml.notesSlide+xml"/>
  <Override PartName="/ppt/comments/comment51.xml" ContentType="application/vnd.openxmlformats-officedocument.presentationml.comments+xml"/>
  <Override PartName="/ppt/comments/comment62.xml" ContentType="application/vnd.openxmlformats-officedocument.presentationml.comments+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comments/comment40.xml" ContentType="application/vnd.openxmlformats-officedocument.presentationml.comments+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comments/comment78.xml" ContentType="application/vnd.openxmlformats-officedocument.presentationml.comments+xml"/>
  <Override PartName="/ppt/comments/comment89.xml" ContentType="application/vnd.openxmlformats-officedocument.presentationml.comments+xml"/>
  <Override PartName="/ppt/slides/slide48.xml" ContentType="application/vnd.openxmlformats-officedocument.presentationml.slide+xml"/>
  <Override PartName="/ppt/notesSlides/notesSlide3.xml" ContentType="application/vnd.openxmlformats-officedocument.presentationml.notesSlide+xml"/>
  <Override PartName="/ppt/comments/comment67.xml" ContentType="application/vnd.openxmlformats-officedocument.presentationml.comment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comments/comment56.xml" ContentType="application/vnd.openxmlformats-officedocument.presentationml.comments+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comments/comment34.xml" ContentType="application/vnd.openxmlformats-officedocument.presentationml.comments+xml"/>
  <Override PartName="/ppt/comments/comment45.xml" ContentType="application/vnd.openxmlformats-officedocument.presentationml.comment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comments/comment81.xml" ContentType="application/vnd.openxmlformats-officedocument.presentationml.comments+xml"/>
  <Override PartName="/ppt/slides/slide51.xml" ContentType="application/vnd.openxmlformats-officedocument.presentationml.slide+xml"/>
  <Override PartName="/ppt/comments/comment5.xml" ContentType="application/vnd.openxmlformats-officedocument.presentationml.comments+xml"/>
  <Override PartName="/ppt/comments/comment23.xml" ContentType="application/vnd.openxmlformats-officedocument.presentationml.comments+xml"/>
  <Override PartName="/ppt/notesSlides/notesSlide53.xml" ContentType="application/vnd.openxmlformats-officedocument.presentationml.notesSlide+xml"/>
  <Override PartName="/ppt/comments/comment70.xml" ContentType="application/vnd.openxmlformats-officedocument.presentationml.comments+xml"/>
  <Override PartName="/ppt/slides/slide40.xml" ContentType="application/vnd.openxmlformats-officedocument.presentationml.slide+xml"/>
  <Override PartName="/ppt/comments/comment12.xml" ContentType="application/vnd.openxmlformats-officedocument.presentationml.comment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comments/comment39.xml" ContentType="application/vnd.openxmlformats-officedocument.presentationml.comments+xml"/>
  <Override PartName="/ppt/notesSlides/notesSlide69.xml" ContentType="application/vnd.openxmlformats-officedocument.presentationml.notesSlide+xml"/>
  <Override PartName="/ppt/comments/comment86.xml" ContentType="application/vnd.openxmlformats-officedocument.presentationml.comment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comments/comment28.xml" ContentType="application/vnd.openxmlformats-officedocument.presentationml.comment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comments/comment75.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95"/>
  </p:notesMasterIdLst>
  <p:sldIdLst>
    <p:sldId id="326" r:id="rId2"/>
    <p:sldId id="446" r:id="rId3"/>
    <p:sldId id="341" r:id="rId4"/>
    <p:sldId id="356" r:id="rId5"/>
    <p:sldId id="357"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412" r:id="rId60"/>
    <p:sldId id="411"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434" r:id="rId83"/>
    <p:sldId id="435" r:id="rId84"/>
    <p:sldId id="436" r:id="rId85"/>
    <p:sldId id="437" r:id="rId86"/>
    <p:sldId id="438" r:id="rId87"/>
    <p:sldId id="439" r:id="rId88"/>
    <p:sldId id="440" r:id="rId89"/>
    <p:sldId id="441" r:id="rId90"/>
    <p:sldId id="442" r:id="rId91"/>
    <p:sldId id="443" r:id="rId92"/>
    <p:sldId id="444" r:id="rId93"/>
    <p:sldId id="355" r:id="rId94"/>
  </p:sldIdLst>
  <p:sldSz cx="9485313" cy="5335588"/>
  <p:notesSz cx="6858000" cy="9144000"/>
  <p:defaultTextStyle>
    <a:defPPr>
      <a:defRPr lang="es-ES_tradnl"/>
    </a:defPPr>
    <a:lvl1pPr marL="0" algn="l" defTabSz="711403" rtl="0" eaLnBrk="1" latinLnBrk="0" hangingPunct="1">
      <a:defRPr sz="1400" kern="1200">
        <a:solidFill>
          <a:schemeClr val="tx1"/>
        </a:solidFill>
        <a:latin typeface="+mn-lt"/>
        <a:ea typeface="+mn-ea"/>
        <a:cs typeface="+mn-cs"/>
      </a:defRPr>
    </a:lvl1pPr>
    <a:lvl2pPr marL="355702" algn="l" defTabSz="711403" rtl="0" eaLnBrk="1" latinLnBrk="0" hangingPunct="1">
      <a:defRPr sz="1400" kern="1200">
        <a:solidFill>
          <a:schemeClr val="tx1"/>
        </a:solidFill>
        <a:latin typeface="+mn-lt"/>
        <a:ea typeface="+mn-ea"/>
        <a:cs typeface="+mn-cs"/>
      </a:defRPr>
    </a:lvl2pPr>
    <a:lvl3pPr marL="711403" algn="l" defTabSz="711403" rtl="0" eaLnBrk="1" latinLnBrk="0" hangingPunct="1">
      <a:defRPr sz="1400" kern="1200">
        <a:solidFill>
          <a:schemeClr val="tx1"/>
        </a:solidFill>
        <a:latin typeface="+mn-lt"/>
        <a:ea typeface="+mn-ea"/>
        <a:cs typeface="+mn-cs"/>
      </a:defRPr>
    </a:lvl3pPr>
    <a:lvl4pPr marL="1067105" algn="l" defTabSz="711403" rtl="0" eaLnBrk="1" latinLnBrk="0" hangingPunct="1">
      <a:defRPr sz="1400" kern="1200">
        <a:solidFill>
          <a:schemeClr val="tx1"/>
        </a:solidFill>
        <a:latin typeface="+mn-lt"/>
        <a:ea typeface="+mn-ea"/>
        <a:cs typeface="+mn-cs"/>
      </a:defRPr>
    </a:lvl4pPr>
    <a:lvl5pPr marL="1422806" algn="l" defTabSz="711403" rtl="0" eaLnBrk="1" latinLnBrk="0" hangingPunct="1">
      <a:defRPr sz="1400" kern="1200">
        <a:solidFill>
          <a:schemeClr val="tx1"/>
        </a:solidFill>
        <a:latin typeface="+mn-lt"/>
        <a:ea typeface="+mn-ea"/>
        <a:cs typeface="+mn-cs"/>
      </a:defRPr>
    </a:lvl5pPr>
    <a:lvl6pPr marL="1778508" algn="l" defTabSz="711403" rtl="0" eaLnBrk="1" latinLnBrk="0" hangingPunct="1">
      <a:defRPr sz="1400" kern="1200">
        <a:solidFill>
          <a:schemeClr val="tx1"/>
        </a:solidFill>
        <a:latin typeface="+mn-lt"/>
        <a:ea typeface="+mn-ea"/>
        <a:cs typeface="+mn-cs"/>
      </a:defRPr>
    </a:lvl6pPr>
    <a:lvl7pPr marL="2134210" algn="l" defTabSz="711403" rtl="0" eaLnBrk="1" latinLnBrk="0" hangingPunct="1">
      <a:defRPr sz="1400" kern="1200">
        <a:solidFill>
          <a:schemeClr val="tx1"/>
        </a:solidFill>
        <a:latin typeface="+mn-lt"/>
        <a:ea typeface="+mn-ea"/>
        <a:cs typeface="+mn-cs"/>
      </a:defRPr>
    </a:lvl7pPr>
    <a:lvl8pPr marL="2489911" algn="l" defTabSz="711403" rtl="0" eaLnBrk="1" latinLnBrk="0" hangingPunct="1">
      <a:defRPr sz="1400" kern="1200">
        <a:solidFill>
          <a:schemeClr val="tx1"/>
        </a:solidFill>
        <a:latin typeface="+mn-lt"/>
        <a:ea typeface="+mn-ea"/>
        <a:cs typeface="+mn-cs"/>
      </a:defRPr>
    </a:lvl8pPr>
    <a:lvl9pPr marL="2845613" algn="l" defTabSz="711403"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initials="" lastIdx="12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52B1E"/>
    <a:srgbClr val="FF3B3C"/>
    <a:srgbClr val="25BF63"/>
    <a:srgbClr val="FAB029"/>
    <a:srgbClr val="05B0D2"/>
    <a:srgbClr val="E16FFC"/>
    <a:srgbClr val="00ADD0"/>
    <a:srgbClr val="73D946"/>
    <a:srgbClr val="00AF37"/>
    <a:srgbClr val="7CE25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9665"/>
    <p:restoredTop sz="94801"/>
  </p:normalViewPr>
  <p:slideViewPr>
    <p:cSldViewPr snapToGrid="0" snapToObjects="1">
      <p:cViewPr varScale="1">
        <p:scale>
          <a:sx n="203" d="100"/>
          <a:sy n="203" d="100"/>
        </p:scale>
        <p:origin x="-804" y="-84"/>
      </p:cViewPr>
      <p:guideLst>
        <p:guide orient="horz" pos="544"/>
        <p:guide pos="1399"/>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0" d="100"/>
          <a:sy n="120" d="100"/>
        </p:scale>
        <p:origin x="5096" y="192"/>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02T09:28:49.253" idx="1">
    <p:pos x="3558" y="3217"/>
    <p:text>Dimensiones de la imagen:
15x15cm rgb 300 resolución</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8-03-02T09:28:49.253" idx="12">
    <p:pos x="3558" y="3217"/>
    <p:text>Dimensiones de la imagen:
15x15cm rgb 300 resolución</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8-03-02T09:28:49.253" idx="13">
    <p:pos x="3558" y="3217"/>
    <p:text>Dimensiones de la imagen:
15x15cm rgb 300 resolución</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8-03-02T09:28:49.253" idx="14">
    <p:pos x="3558" y="3217"/>
    <p:text>Dimensiones de la imagen:
15x15cm rgb 300 resolución</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8-03-02T09:28:49.253" idx="15">
    <p:pos x="3558" y="3217"/>
    <p:text>Dimensiones de la imagen:
15x15cm rgb 300 resolución</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8-03-02T09:28:49.253" idx="16">
    <p:pos x="3558" y="3217"/>
    <p:text>Dimensiones de la imagen:
15x15cm rgb 300 resolución</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8-03-02T09:28:49.253" idx="17">
    <p:pos x="3558" y="3217"/>
    <p:text>Dimensiones de la imagen:
15x15cm rgb 300 resolución</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18-03-02T09:28:49.253" idx="18">
    <p:pos x="3558" y="3217"/>
    <p:text>Dimensiones de la imagen:
15x15cm rgb 300 resolución</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18-03-02T09:28:49.253" idx="19">
    <p:pos x="3558" y="3217"/>
    <p:text>Dimensiones de la imagen:
15x15cm rgb 300 resolución</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18-03-02T09:28:49.253" idx="20">
    <p:pos x="3558" y="3217"/>
    <p:text>Dimensiones de la imagen:
15x15cm rgb 300 resolución</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18-03-02T09:28:49.253" idx="21">
    <p:pos x="3558" y="3217"/>
    <p:text>Dimensiones de la imagen:
15x15cm rgb 300 resolución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3-02T09:28:49.253" idx="4">
    <p:pos x="3558" y="3217"/>
    <p:text>Dimensiones de la imagen:
15x15cm rgb 300 resolución</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18-03-02T09:28:49.253" idx="22">
    <p:pos x="3558" y="3217"/>
    <p:text>Dimensiones de la imagen:
15x15cm rgb 300 resolución</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18-03-02T09:28:49.253" idx="23">
    <p:pos x="3558" y="3217"/>
    <p:text>Dimensiones de la imagen:
15x15cm rgb 300 resolución</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18-03-02T09:28:49.253" idx="24">
    <p:pos x="3558" y="3217"/>
    <p:text>Dimensiones de la imagen:
15x15cm rgb 300 resolución</p:text>
  </p:cm>
</p:cmLst>
</file>

<file path=ppt/comments/comment23.xml><?xml version="1.0" encoding="utf-8"?>
<p:cmLst xmlns:a="http://schemas.openxmlformats.org/drawingml/2006/main" xmlns:r="http://schemas.openxmlformats.org/officeDocument/2006/relationships" xmlns:p="http://schemas.openxmlformats.org/presentationml/2006/main">
  <p:cm authorId="0" dt="2018-03-02T09:28:49.253" idx="25">
    <p:pos x="3558" y="3217"/>
    <p:text>Dimensiones de la imagen:
15x15cm rgb 300 resolución</p:text>
  </p:cm>
</p:cmLst>
</file>

<file path=ppt/comments/comment24.xml><?xml version="1.0" encoding="utf-8"?>
<p:cmLst xmlns:a="http://schemas.openxmlformats.org/drawingml/2006/main" xmlns:r="http://schemas.openxmlformats.org/officeDocument/2006/relationships" xmlns:p="http://schemas.openxmlformats.org/presentationml/2006/main">
  <p:cm authorId="0" dt="2018-03-02T09:28:49.253" idx="26">
    <p:pos x="3558" y="3217"/>
    <p:text>Dimensiones de la imagen:
15x15cm rgb 300 resolución</p:text>
  </p:cm>
</p:cmLst>
</file>

<file path=ppt/comments/comment25.xml><?xml version="1.0" encoding="utf-8"?>
<p:cmLst xmlns:a="http://schemas.openxmlformats.org/drawingml/2006/main" xmlns:r="http://schemas.openxmlformats.org/officeDocument/2006/relationships" xmlns:p="http://schemas.openxmlformats.org/presentationml/2006/main">
  <p:cm authorId="0" dt="2018-03-02T09:28:49.253" idx="27">
    <p:pos x="3558" y="3217"/>
    <p:text>Dimensiones de la imagen:
15x15cm rgb 300 resolución</p:text>
  </p:cm>
</p:cmLst>
</file>

<file path=ppt/comments/comment26.xml><?xml version="1.0" encoding="utf-8"?>
<p:cmLst xmlns:a="http://schemas.openxmlformats.org/drawingml/2006/main" xmlns:r="http://schemas.openxmlformats.org/officeDocument/2006/relationships" xmlns:p="http://schemas.openxmlformats.org/presentationml/2006/main">
  <p:cm authorId="0" dt="2018-03-02T09:28:49.253" idx="28">
    <p:pos x="3558" y="3217"/>
    <p:text>Dimensiones de la imagen:
15x15cm rgb 300 resolución</p:text>
  </p:cm>
</p:cmLst>
</file>

<file path=ppt/comments/comment27.xml><?xml version="1.0" encoding="utf-8"?>
<p:cmLst xmlns:a="http://schemas.openxmlformats.org/drawingml/2006/main" xmlns:r="http://schemas.openxmlformats.org/officeDocument/2006/relationships" xmlns:p="http://schemas.openxmlformats.org/presentationml/2006/main">
  <p:cm authorId="0" dt="2018-03-02T09:28:49.253" idx="29">
    <p:pos x="3558" y="3217"/>
    <p:text>Dimensiones de la imagen:
15x15cm rgb 300 resolución</p:text>
  </p:cm>
</p:cmLst>
</file>

<file path=ppt/comments/comment28.xml><?xml version="1.0" encoding="utf-8"?>
<p:cmLst xmlns:a="http://schemas.openxmlformats.org/drawingml/2006/main" xmlns:r="http://schemas.openxmlformats.org/officeDocument/2006/relationships" xmlns:p="http://schemas.openxmlformats.org/presentationml/2006/main">
  <p:cm authorId="0" dt="2018-03-02T09:28:49.253" idx="30">
    <p:pos x="3558" y="3217"/>
    <p:text>Dimensiones de la imagen:
15x15cm rgb 300 resolución</p:text>
  </p:cm>
</p:cmLst>
</file>

<file path=ppt/comments/comment29.xml><?xml version="1.0" encoding="utf-8"?>
<p:cmLst xmlns:a="http://schemas.openxmlformats.org/drawingml/2006/main" xmlns:r="http://schemas.openxmlformats.org/officeDocument/2006/relationships" xmlns:p="http://schemas.openxmlformats.org/presentationml/2006/main">
  <p:cm authorId="0" dt="2018-03-02T09:28:49.253" idx="31">
    <p:pos x="3558" y="3217"/>
    <p:text>Dimensiones de la imagen:
15x15cm rgb 300 resolución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3-02T09:28:49.253" idx="5">
    <p:pos x="3558" y="3217"/>
    <p:text>Dimensiones de la imagen:
15x15cm rgb 300 resolución</p:text>
  </p:cm>
</p:cmLst>
</file>

<file path=ppt/comments/comment30.xml><?xml version="1.0" encoding="utf-8"?>
<p:cmLst xmlns:a="http://schemas.openxmlformats.org/drawingml/2006/main" xmlns:r="http://schemas.openxmlformats.org/officeDocument/2006/relationships" xmlns:p="http://schemas.openxmlformats.org/presentationml/2006/main">
  <p:cm authorId="0" dt="2018-03-02T09:28:49.253" idx="32">
    <p:pos x="3558" y="3217"/>
    <p:text>Dimensiones de la imagen:
15x15cm rgb 300 resolución</p:text>
  </p:cm>
</p:cmLst>
</file>

<file path=ppt/comments/comment31.xml><?xml version="1.0" encoding="utf-8"?>
<p:cmLst xmlns:a="http://schemas.openxmlformats.org/drawingml/2006/main" xmlns:r="http://schemas.openxmlformats.org/officeDocument/2006/relationships" xmlns:p="http://schemas.openxmlformats.org/presentationml/2006/main">
  <p:cm authorId="0" dt="2018-03-02T09:28:49.253" idx="33">
    <p:pos x="3558" y="3217"/>
    <p:text>Dimensiones de la imagen:
15x15cm rgb 300 resolución</p:text>
  </p:cm>
</p:cmLst>
</file>

<file path=ppt/comments/comment32.xml><?xml version="1.0" encoding="utf-8"?>
<p:cmLst xmlns:a="http://schemas.openxmlformats.org/drawingml/2006/main" xmlns:r="http://schemas.openxmlformats.org/officeDocument/2006/relationships" xmlns:p="http://schemas.openxmlformats.org/presentationml/2006/main">
  <p:cm authorId="0" dt="2018-03-02T09:28:49.253" idx="34">
    <p:pos x="3558" y="3217"/>
    <p:text>Dimensiones de la imagen:
15x15cm rgb 300 resolución</p:text>
  </p:cm>
</p:cmLst>
</file>

<file path=ppt/comments/comment33.xml><?xml version="1.0" encoding="utf-8"?>
<p:cmLst xmlns:a="http://schemas.openxmlformats.org/drawingml/2006/main" xmlns:r="http://schemas.openxmlformats.org/officeDocument/2006/relationships" xmlns:p="http://schemas.openxmlformats.org/presentationml/2006/main">
  <p:cm authorId="0" dt="2018-03-02T09:28:49.253" idx="35">
    <p:pos x="3558" y="3217"/>
    <p:text>Dimensiones de la imagen:
15x15cm rgb 300 resolución</p:text>
  </p:cm>
</p:cmLst>
</file>

<file path=ppt/comments/comment34.xml><?xml version="1.0" encoding="utf-8"?>
<p:cmLst xmlns:a="http://schemas.openxmlformats.org/drawingml/2006/main" xmlns:r="http://schemas.openxmlformats.org/officeDocument/2006/relationships" xmlns:p="http://schemas.openxmlformats.org/presentationml/2006/main">
  <p:cm authorId="0" dt="2018-03-02T09:28:49.253" idx="36">
    <p:pos x="3558" y="3217"/>
    <p:text>Dimensiones de la imagen:
15x15cm rgb 300 resolución</p:text>
  </p:cm>
</p:cmLst>
</file>

<file path=ppt/comments/comment35.xml><?xml version="1.0" encoding="utf-8"?>
<p:cmLst xmlns:a="http://schemas.openxmlformats.org/drawingml/2006/main" xmlns:r="http://schemas.openxmlformats.org/officeDocument/2006/relationships" xmlns:p="http://schemas.openxmlformats.org/presentationml/2006/main">
  <p:cm authorId="0" dt="2018-03-02T09:28:49.253" idx="37">
    <p:pos x="3558" y="3217"/>
    <p:text>Dimensiones de la imagen:
15x15cm rgb 300 resolución</p:text>
  </p:cm>
</p:cmLst>
</file>

<file path=ppt/comments/comment36.xml><?xml version="1.0" encoding="utf-8"?>
<p:cmLst xmlns:a="http://schemas.openxmlformats.org/drawingml/2006/main" xmlns:r="http://schemas.openxmlformats.org/officeDocument/2006/relationships" xmlns:p="http://schemas.openxmlformats.org/presentationml/2006/main">
  <p:cm authorId="0" dt="2018-03-02T09:28:49.253" idx="38">
    <p:pos x="3558" y="3217"/>
    <p:text>Dimensiones de la imagen:
15x15cm rgb 300 resolución</p:text>
  </p:cm>
</p:cmLst>
</file>

<file path=ppt/comments/comment37.xml><?xml version="1.0" encoding="utf-8"?>
<p:cmLst xmlns:a="http://schemas.openxmlformats.org/drawingml/2006/main" xmlns:r="http://schemas.openxmlformats.org/officeDocument/2006/relationships" xmlns:p="http://schemas.openxmlformats.org/presentationml/2006/main">
  <p:cm authorId="0" dt="2018-03-02T09:28:49.253" idx="39">
    <p:pos x="3558" y="3217"/>
    <p:text>Dimensiones de la imagen:
15x15cm rgb 300 resolución</p:text>
  </p:cm>
</p:cmLst>
</file>

<file path=ppt/comments/comment38.xml><?xml version="1.0" encoding="utf-8"?>
<p:cmLst xmlns:a="http://schemas.openxmlformats.org/drawingml/2006/main" xmlns:r="http://schemas.openxmlformats.org/officeDocument/2006/relationships" xmlns:p="http://schemas.openxmlformats.org/presentationml/2006/main">
  <p:cm authorId="0" dt="2018-03-02T09:28:49.253" idx="40">
    <p:pos x="3558" y="3217"/>
    <p:text>Dimensiones de la imagen:
15x15cm rgb 300 resolución</p:text>
  </p:cm>
</p:cmLst>
</file>

<file path=ppt/comments/comment39.xml><?xml version="1.0" encoding="utf-8"?>
<p:cmLst xmlns:a="http://schemas.openxmlformats.org/drawingml/2006/main" xmlns:r="http://schemas.openxmlformats.org/officeDocument/2006/relationships" xmlns:p="http://schemas.openxmlformats.org/presentationml/2006/main">
  <p:cm authorId="0" dt="2018-03-02T09:28:49.253" idx="41">
    <p:pos x="3558" y="3217"/>
    <p:text>Dimensiones de la imagen:
15x15cm rgb 300 resolución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03-02T09:28:49.253" idx="6">
    <p:pos x="3558" y="3217"/>
    <p:text>Dimensiones de la imagen:
15x15cm rgb 300 resolución</p:text>
  </p:cm>
</p:cmLst>
</file>

<file path=ppt/comments/comment40.xml><?xml version="1.0" encoding="utf-8"?>
<p:cmLst xmlns:a="http://schemas.openxmlformats.org/drawingml/2006/main" xmlns:r="http://schemas.openxmlformats.org/officeDocument/2006/relationships" xmlns:p="http://schemas.openxmlformats.org/presentationml/2006/main">
  <p:cm authorId="0" dt="2018-03-02T09:28:49.253" idx="42">
    <p:pos x="3558" y="3217"/>
    <p:text>Dimensiones de la imagen:
15x15cm rgb 300 resolución</p:text>
  </p:cm>
</p:cmLst>
</file>

<file path=ppt/comments/comment41.xml><?xml version="1.0" encoding="utf-8"?>
<p:cmLst xmlns:a="http://schemas.openxmlformats.org/drawingml/2006/main" xmlns:r="http://schemas.openxmlformats.org/officeDocument/2006/relationships" xmlns:p="http://schemas.openxmlformats.org/presentationml/2006/main">
  <p:cm authorId="0" dt="2018-03-02T09:28:49.253" idx="43">
    <p:pos x="3558" y="3217"/>
    <p:text>Dimensiones de la imagen:
15x15cm rgb 300 resolución</p:text>
  </p:cm>
</p:cmLst>
</file>

<file path=ppt/comments/comment42.xml><?xml version="1.0" encoding="utf-8"?>
<p:cmLst xmlns:a="http://schemas.openxmlformats.org/drawingml/2006/main" xmlns:r="http://schemas.openxmlformats.org/officeDocument/2006/relationships" xmlns:p="http://schemas.openxmlformats.org/presentationml/2006/main">
  <p:cm authorId="0" dt="2018-03-02T09:28:49.253" idx="44">
    <p:pos x="3558" y="3217"/>
    <p:text>Dimensiones de la imagen:
15x15cm rgb 300 resolución</p:text>
  </p:cm>
</p:cmLst>
</file>

<file path=ppt/comments/comment43.xml><?xml version="1.0" encoding="utf-8"?>
<p:cmLst xmlns:a="http://schemas.openxmlformats.org/drawingml/2006/main" xmlns:r="http://schemas.openxmlformats.org/officeDocument/2006/relationships" xmlns:p="http://schemas.openxmlformats.org/presentationml/2006/main">
  <p:cm authorId="0" dt="2018-03-02T09:28:49.253" idx="45">
    <p:pos x="3558" y="3217"/>
    <p:text>Dimensiones de la imagen:
15x15cm rgb 300 resolución</p:text>
  </p:cm>
</p:cmLst>
</file>

<file path=ppt/comments/comment44.xml><?xml version="1.0" encoding="utf-8"?>
<p:cmLst xmlns:a="http://schemas.openxmlformats.org/drawingml/2006/main" xmlns:r="http://schemas.openxmlformats.org/officeDocument/2006/relationships" xmlns:p="http://schemas.openxmlformats.org/presentationml/2006/main">
  <p:cm authorId="0" dt="2018-03-02T09:28:49.253" idx="46">
    <p:pos x="3558" y="3217"/>
    <p:text>Dimensiones de la imagen:
15x15cm rgb 300 resolución</p:text>
  </p:cm>
</p:cmLst>
</file>

<file path=ppt/comments/comment45.xml><?xml version="1.0" encoding="utf-8"?>
<p:cmLst xmlns:a="http://schemas.openxmlformats.org/drawingml/2006/main" xmlns:r="http://schemas.openxmlformats.org/officeDocument/2006/relationships" xmlns:p="http://schemas.openxmlformats.org/presentationml/2006/main">
  <p:cm authorId="0" dt="2018-03-02T09:28:49.253" idx="47">
    <p:pos x="3558" y="3217"/>
    <p:text>Dimensiones de la imagen:
15x15cm rgb 300 resolución</p:text>
  </p:cm>
</p:cmLst>
</file>

<file path=ppt/comments/comment46.xml><?xml version="1.0" encoding="utf-8"?>
<p:cmLst xmlns:a="http://schemas.openxmlformats.org/drawingml/2006/main" xmlns:r="http://schemas.openxmlformats.org/officeDocument/2006/relationships" xmlns:p="http://schemas.openxmlformats.org/presentationml/2006/main">
  <p:cm authorId="0" dt="2018-03-02T09:28:49.253" idx="48">
    <p:pos x="3558" y="3217"/>
    <p:text>Dimensiones de la imagen:
15x15cm rgb 300 resolución</p:text>
  </p:cm>
</p:cmLst>
</file>

<file path=ppt/comments/comment47.xml><?xml version="1.0" encoding="utf-8"?>
<p:cmLst xmlns:a="http://schemas.openxmlformats.org/drawingml/2006/main" xmlns:r="http://schemas.openxmlformats.org/officeDocument/2006/relationships" xmlns:p="http://schemas.openxmlformats.org/presentationml/2006/main">
  <p:cm authorId="0" dt="2018-03-02T09:28:49.253" idx="49">
    <p:pos x="3558" y="3217"/>
    <p:text>Dimensiones de la imagen:
15x15cm rgb 300 resolución</p:text>
  </p:cm>
</p:cmLst>
</file>

<file path=ppt/comments/comment48.xml><?xml version="1.0" encoding="utf-8"?>
<p:cmLst xmlns:a="http://schemas.openxmlformats.org/drawingml/2006/main" xmlns:r="http://schemas.openxmlformats.org/officeDocument/2006/relationships" xmlns:p="http://schemas.openxmlformats.org/presentationml/2006/main">
  <p:cm authorId="0" dt="2018-03-02T09:28:49.253" idx="50">
    <p:pos x="3558" y="3217"/>
    <p:text>Dimensiones de la imagen:
15x15cm rgb 300 resolución</p:text>
  </p:cm>
</p:cmLst>
</file>

<file path=ppt/comments/comment49.xml><?xml version="1.0" encoding="utf-8"?>
<p:cmLst xmlns:a="http://schemas.openxmlformats.org/drawingml/2006/main" xmlns:r="http://schemas.openxmlformats.org/officeDocument/2006/relationships" xmlns:p="http://schemas.openxmlformats.org/presentationml/2006/main">
  <p:cm authorId="0" dt="2018-03-02T09:28:49.253" idx="51">
    <p:pos x="3558" y="3217"/>
    <p:text>Dimensiones de la imagen:
15x15cm rgb 300 resolución</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8-03-02T09:28:49.253" idx="7">
    <p:pos x="3558" y="3217"/>
    <p:text>Dimensiones de la imagen:
15x15cm rgb 300 resolución</p:text>
  </p:cm>
</p:cmLst>
</file>

<file path=ppt/comments/comment50.xml><?xml version="1.0" encoding="utf-8"?>
<p:cmLst xmlns:a="http://schemas.openxmlformats.org/drawingml/2006/main" xmlns:r="http://schemas.openxmlformats.org/officeDocument/2006/relationships" xmlns:p="http://schemas.openxmlformats.org/presentationml/2006/main">
  <p:cm authorId="0" dt="2018-03-02T09:28:49.253" idx="52">
    <p:pos x="3558" y="3217"/>
    <p:text>Dimensiones de la imagen:
15x15cm rgb 300 resolución</p:text>
  </p:cm>
</p:cmLst>
</file>

<file path=ppt/comments/comment51.xml><?xml version="1.0" encoding="utf-8"?>
<p:cmLst xmlns:a="http://schemas.openxmlformats.org/drawingml/2006/main" xmlns:r="http://schemas.openxmlformats.org/officeDocument/2006/relationships" xmlns:p="http://schemas.openxmlformats.org/presentationml/2006/main">
  <p:cm authorId="0" dt="2018-03-02T09:28:49.253" idx="53">
    <p:pos x="3558" y="3217"/>
    <p:text>Dimensiones de la imagen:
15x15cm rgb 300 resolución</p:text>
  </p:cm>
</p:cmLst>
</file>

<file path=ppt/comments/comment52.xml><?xml version="1.0" encoding="utf-8"?>
<p:cmLst xmlns:a="http://schemas.openxmlformats.org/drawingml/2006/main" xmlns:r="http://schemas.openxmlformats.org/officeDocument/2006/relationships" xmlns:p="http://schemas.openxmlformats.org/presentationml/2006/main">
  <p:cm authorId="0" dt="2018-03-02T09:28:49.253" idx="54">
    <p:pos x="3558" y="3217"/>
    <p:text>Dimensiones de la imagen:
15x15cm rgb 300 resolución</p:text>
  </p:cm>
</p:cmLst>
</file>

<file path=ppt/comments/comment53.xml><?xml version="1.0" encoding="utf-8"?>
<p:cmLst xmlns:a="http://schemas.openxmlformats.org/drawingml/2006/main" xmlns:r="http://schemas.openxmlformats.org/officeDocument/2006/relationships" xmlns:p="http://schemas.openxmlformats.org/presentationml/2006/main">
  <p:cm authorId="0" dt="2018-03-02T09:28:49.253" idx="55">
    <p:pos x="3558" y="3217"/>
    <p:text>Dimensiones de la imagen:
15x15cm rgb 300 resolución</p:text>
  </p:cm>
</p:cmLst>
</file>

<file path=ppt/comments/comment54.xml><?xml version="1.0" encoding="utf-8"?>
<p:cmLst xmlns:a="http://schemas.openxmlformats.org/drawingml/2006/main" xmlns:r="http://schemas.openxmlformats.org/officeDocument/2006/relationships" xmlns:p="http://schemas.openxmlformats.org/presentationml/2006/main">
  <p:cm authorId="0" dt="2018-03-02T09:28:49.253" idx="56">
    <p:pos x="3558" y="3217"/>
    <p:text>Dimensiones de la imagen:
15x15cm rgb 300 resolución</p:text>
  </p:cm>
</p:cmLst>
</file>

<file path=ppt/comments/comment55.xml><?xml version="1.0" encoding="utf-8"?>
<p:cmLst xmlns:a="http://schemas.openxmlformats.org/drawingml/2006/main" xmlns:r="http://schemas.openxmlformats.org/officeDocument/2006/relationships" xmlns:p="http://schemas.openxmlformats.org/presentationml/2006/main">
  <p:cm authorId="0" dt="2018-03-02T09:28:49.253" idx="57">
    <p:pos x="3558" y="3217"/>
    <p:text>Dimensiones de la imagen:
15x15cm rgb 300 resolución</p:text>
  </p:cm>
</p:cmLst>
</file>

<file path=ppt/comments/comment56.xml><?xml version="1.0" encoding="utf-8"?>
<p:cmLst xmlns:a="http://schemas.openxmlformats.org/drawingml/2006/main" xmlns:r="http://schemas.openxmlformats.org/officeDocument/2006/relationships" xmlns:p="http://schemas.openxmlformats.org/presentationml/2006/main">
  <p:cm authorId="0" dt="2018-03-02T09:28:49.253" idx="58">
    <p:pos x="3558" y="3217"/>
    <p:text>Dimensiones de la imagen:
15x15cm rgb 300 resolución</p:text>
  </p:cm>
</p:cmLst>
</file>

<file path=ppt/comments/comment57.xml><?xml version="1.0" encoding="utf-8"?>
<p:cmLst xmlns:a="http://schemas.openxmlformats.org/drawingml/2006/main" xmlns:r="http://schemas.openxmlformats.org/officeDocument/2006/relationships" xmlns:p="http://schemas.openxmlformats.org/presentationml/2006/main">
  <p:cm authorId="0" dt="2018-03-02T09:28:49.253" idx="60">
    <p:pos x="3558" y="3217"/>
    <p:text>Dimensiones de la imagen:
15x15cm rgb 300 resolución</p:text>
  </p:cm>
</p:cmLst>
</file>

<file path=ppt/comments/comment58.xml><?xml version="1.0" encoding="utf-8"?>
<p:cmLst xmlns:a="http://schemas.openxmlformats.org/drawingml/2006/main" xmlns:r="http://schemas.openxmlformats.org/officeDocument/2006/relationships" xmlns:p="http://schemas.openxmlformats.org/presentationml/2006/main">
  <p:cm authorId="0" dt="2018-03-02T09:28:49.253" idx="59">
    <p:pos x="3558" y="3217"/>
    <p:text>Dimensiones de la imagen:
15x15cm rgb 300 resolución</p:text>
  </p:cm>
</p:cmLst>
</file>

<file path=ppt/comments/comment59.xml><?xml version="1.0" encoding="utf-8"?>
<p:cmLst xmlns:a="http://schemas.openxmlformats.org/drawingml/2006/main" xmlns:r="http://schemas.openxmlformats.org/officeDocument/2006/relationships" xmlns:p="http://schemas.openxmlformats.org/presentationml/2006/main">
  <p:cm authorId="0" dt="2018-03-02T09:28:49.253" idx="61">
    <p:pos x="3558" y="3217"/>
    <p:text>Dimensiones de la imagen:
15x15cm rgb 300 resolución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8-03-02T09:28:49.253" idx="8">
    <p:pos x="3558" y="3217"/>
    <p:text>Dimensiones de la imagen:
15x15cm rgb 300 resolución</p:text>
  </p:cm>
</p:cmLst>
</file>

<file path=ppt/comments/comment60.xml><?xml version="1.0" encoding="utf-8"?>
<p:cmLst xmlns:a="http://schemas.openxmlformats.org/drawingml/2006/main" xmlns:r="http://schemas.openxmlformats.org/officeDocument/2006/relationships" xmlns:p="http://schemas.openxmlformats.org/presentationml/2006/main">
  <p:cm authorId="0" dt="2018-03-02T09:28:49.253" idx="62">
    <p:pos x="3558" y="3217"/>
    <p:text>Dimensiones de la imagen:
15x15cm rgb 300 resolución</p:text>
  </p:cm>
</p:cmLst>
</file>

<file path=ppt/comments/comment61.xml><?xml version="1.0" encoding="utf-8"?>
<p:cmLst xmlns:a="http://schemas.openxmlformats.org/drawingml/2006/main" xmlns:r="http://schemas.openxmlformats.org/officeDocument/2006/relationships" xmlns:p="http://schemas.openxmlformats.org/presentationml/2006/main">
  <p:cm authorId="0" dt="2018-03-02T09:28:49.253" idx="63">
    <p:pos x="3558" y="3217"/>
    <p:text>Dimensiones de la imagen:
15x15cm rgb 300 resolución</p:text>
  </p:cm>
</p:cmLst>
</file>

<file path=ppt/comments/comment62.xml><?xml version="1.0" encoding="utf-8"?>
<p:cmLst xmlns:a="http://schemas.openxmlformats.org/drawingml/2006/main" xmlns:r="http://schemas.openxmlformats.org/officeDocument/2006/relationships" xmlns:p="http://schemas.openxmlformats.org/presentationml/2006/main">
  <p:cm authorId="0" dt="2018-03-02T09:28:49.253" idx="64">
    <p:pos x="3558" y="3217"/>
    <p:text>Dimensiones de la imagen:
15x15cm rgb 300 resolución</p:text>
  </p:cm>
</p:cmLst>
</file>

<file path=ppt/comments/comment63.xml><?xml version="1.0" encoding="utf-8"?>
<p:cmLst xmlns:a="http://schemas.openxmlformats.org/drawingml/2006/main" xmlns:r="http://schemas.openxmlformats.org/officeDocument/2006/relationships" xmlns:p="http://schemas.openxmlformats.org/presentationml/2006/main">
  <p:cm authorId="0" dt="2018-03-02T09:28:49.253" idx="65">
    <p:pos x="3558" y="3217"/>
    <p:text>Dimensiones de la imagen:
15x15cm rgb 300 resolución</p:text>
  </p:cm>
</p:cmLst>
</file>

<file path=ppt/comments/comment64.xml><?xml version="1.0" encoding="utf-8"?>
<p:cmLst xmlns:a="http://schemas.openxmlformats.org/drawingml/2006/main" xmlns:r="http://schemas.openxmlformats.org/officeDocument/2006/relationships" xmlns:p="http://schemas.openxmlformats.org/presentationml/2006/main">
  <p:cm authorId="0" dt="2018-03-02T09:28:49.253" idx="66">
    <p:pos x="3558" y="3217"/>
    <p:text>Dimensiones de la imagen:
15x15cm rgb 300 resolución</p:text>
  </p:cm>
</p:cmLst>
</file>

<file path=ppt/comments/comment65.xml><?xml version="1.0" encoding="utf-8"?>
<p:cmLst xmlns:a="http://schemas.openxmlformats.org/drawingml/2006/main" xmlns:r="http://schemas.openxmlformats.org/officeDocument/2006/relationships" xmlns:p="http://schemas.openxmlformats.org/presentationml/2006/main">
  <p:cm authorId="0" dt="2018-03-02T09:28:49.253" idx="67">
    <p:pos x="3558" y="3217"/>
    <p:text>Dimensiones de la imagen:
15x15cm rgb 300 resolución</p:text>
  </p:cm>
</p:cmLst>
</file>

<file path=ppt/comments/comment66.xml><?xml version="1.0" encoding="utf-8"?>
<p:cmLst xmlns:a="http://schemas.openxmlformats.org/drawingml/2006/main" xmlns:r="http://schemas.openxmlformats.org/officeDocument/2006/relationships" xmlns:p="http://schemas.openxmlformats.org/presentationml/2006/main">
  <p:cm authorId="0" dt="2018-03-02T09:28:49.253" idx="68">
    <p:pos x="3558" y="3217"/>
    <p:text>Dimensiones de la imagen:
15x15cm rgb 300 resolución</p:text>
  </p:cm>
</p:cmLst>
</file>

<file path=ppt/comments/comment67.xml><?xml version="1.0" encoding="utf-8"?>
<p:cmLst xmlns:a="http://schemas.openxmlformats.org/drawingml/2006/main" xmlns:r="http://schemas.openxmlformats.org/officeDocument/2006/relationships" xmlns:p="http://schemas.openxmlformats.org/presentationml/2006/main">
  <p:cm authorId="0" dt="2018-03-02T09:28:49.253" idx="69">
    <p:pos x="3558" y="3217"/>
    <p:text>Dimensiones de la imagen:
15x15cm rgb 300 resolución</p:text>
  </p:cm>
</p:cmLst>
</file>

<file path=ppt/comments/comment68.xml><?xml version="1.0" encoding="utf-8"?>
<p:cmLst xmlns:a="http://schemas.openxmlformats.org/drawingml/2006/main" xmlns:r="http://schemas.openxmlformats.org/officeDocument/2006/relationships" xmlns:p="http://schemas.openxmlformats.org/presentationml/2006/main">
  <p:cm authorId="0" dt="2018-03-02T09:28:49.253" idx="70">
    <p:pos x="3558" y="3217"/>
    <p:text>Dimensiones de la imagen:
15x15cm rgb 300 resolución</p:text>
  </p:cm>
</p:cmLst>
</file>

<file path=ppt/comments/comment69.xml><?xml version="1.0" encoding="utf-8"?>
<p:cmLst xmlns:a="http://schemas.openxmlformats.org/drawingml/2006/main" xmlns:r="http://schemas.openxmlformats.org/officeDocument/2006/relationships" xmlns:p="http://schemas.openxmlformats.org/presentationml/2006/main">
  <p:cm authorId="0" dt="2018-03-02T09:28:49.253" idx="71">
    <p:pos x="3558" y="3217"/>
    <p:text>Dimensiones de la imagen:
15x15cm rgb 300 resolución</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8-03-02T09:28:49.253" idx="9">
    <p:pos x="3558" y="3217"/>
    <p:text>Dimensiones de la imagen:
15x15cm rgb 300 resolución</p:text>
  </p:cm>
</p:cmLst>
</file>

<file path=ppt/comments/comment70.xml><?xml version="1.0" encoding="utf-8"?>
<p:cmLst xmlns:a="http://schemas.openxmlformats.org/drawingml/2006/main" xmlns:r="http://schemas.openxmlformats.org/officeDocument/2006/relationships" xmlns:p="http://schemas.openxmlformats.org/presentationml/2006/main">
  <p:cm authorId="0" dt="2018-03-02T09:28:49.253" idx="72">
    <p:pos x="3558" y="3217"/>
    <p:text>Dimensiones de la imagen:
15x15cm rgb 300 resolución</p:text>
  </p:cm>
</p:cmLst>
</file>

<file path=ppt/comments/comment71.xml><?xml version="1.0" encoding="utf-8"?>
<p:cmLst xmlns:a="http://schemas.openxmlformats.org/drawingml/2006/main" xmlns:r="http://schemas.openxmlformats.org/officeDocument/2006/relationships" xmlns:p="http://schemas.openxmlformats.org/presentationml/2006/main">
  <p:cm authorId="0" dt="2018-03-02T09:28:49.253" idx="73">
    <p:pos x="3558" y="3217"/>
    <p:text>Dimensiones de la imagen:
15x15cm rgb 300 resolución</p:text>
  </p:cm>
</p:cmLst>
</file>

<file path=ppt/comments/comment72.xml><?xml version="1.0" encoding="utf-8"?>
<p:cmLst xmlns:a="http://schemas.openxmlformats.org/drawingml/2006/main" xmlns:r="http://schemas.openxmlformats.org/officeDocument/2006/relationships" xmlns:p="http://schemas.openxmlformats.org/presentationml/2006/main">
  <p:cm authorId="0" dt="2018-03-02T09:28:49.253" idx="74">
    <p:pos x="3558" y="3217"/>
    <p:text>Dimensiones de la imagen:
15x15cm rgb 300 resolución</p:text>
  </p:cm>
</p:cmLst>
</file>

<file path=ppt/comments/comment73.xml><?xml version="1.0" encoding="utf-8"?>
<p:cmLst xmlns:a="http://schemas.openxmlformats.org/drawingml/2006/main" xmlns:r="http://schemas.openxmlformats.org/officeDocument/2006/relationships" xmlns:p="http://schemas.openxmlformats.org/presentationml/2006/main">
  <p:cm authorId="0" dt="2018-03-02T09:28:49.253" idx="75">
    <p:pos x="3558" y="3217"/>
    <p:text>Dimensiones de la imagen:
15x15cm rgb 300 resolución</p:text>
  </p:cm>
</p:cmLst>
</file>

<file path=ppt/comments/comment74.xml><?xml version="1.0" encoding="utf-8"?>
<p:cmLst xmlns:a="http://schemas.openxmlformats.org/drawingml/2006/main" xmlns:r="http://schemas.openxmlformats.org/officeDocument/2006/relationships" xmlns:p="http://schemas.openxmlformats.org/presentationml/2006/main">
  <p:cm authorId="0" dt="2018-03-02T09:28:49.253" idx="76">
    <p:pos x="3558" y="3217"/>
    <p:text>Dimensiones de la imagen:
15x15cm rgb 300 resolución</p:text>
  </p:cm>
</p:cmLst>
</file>

<file path=ppt/comments/comment75.xml><?xml version="1.0" encoding="utf-8"?>
<p:cmLst xmlns:a="http://schemas.openxmlformats.org/drawingml/2006/main" xmlns:r="http://schemas.openxmlformats.org/officeDocument/2006/relationships" xmlns:p="http://schemas.openxmlformats.org/presentationml/2006/main">
  <p:cm authorId="0" dt="2018-03-02T09:28:49.253" idx="77">
    <p:pos x="3558" y="3217"/>
    <p:text>Dimensiones de la imagen:
15x15cm rgb 300 resolución</p:text>
  </p:cm>
</p:cmLst>
</file>

<file path=ppt/comments/comment76.xml><?xml version="1.0" encoding="utf-8"?>
<p:cmLst xmlns:a="http://schemas.openxmlformats.org/drawingml/2006/main" xmlns:r="http://schemas.openxmlformats.org/officeDocument/2006/relationships" xmlns:p="http://schemas.openxmlformats.org/presentationml/2006/main">
  <p:cm authorId="0" dt="2018-03-02T09:28:49.253" idx="78">
    <p:pos x="3558" y="3217"/>
    <p:text>Dimensiones de la imagen:
15x15cm rgb 300 resolución</p:text>
  </p:cm>
</p:cmLst>
</file>

<file path=ppt/comments/comment77.xml><?xml version="1.0" encoding="utf-8"?>
<p:cmLst xmlns:a="http://schemas.openxmlformats.org/drawingml/2006/main" xmlns:r="http://schemas.openxmlformats.org/officeDocument/2006/relationships" xmlns:p="http://schemas.openxmlformats.org/presentationml/2006/main">
  <p:cm authorId="0" dt="2018-03-02T09:28:49.253" idx="79">
    <p:pos x="3558" y="3217"/>
    <p:text>Dimensiones de la imagen:
15x15cm rgb 300 resolución</p:text>
  </p:cm>
</p:cmLst>
</file>

<file path=ppt/comments/comment78.xml><?xml version="1.0" encoding="utf-8"?>
<p:cmLst xmlns:a="http://schemas.openxmlformats.org/drawingml/2006/main" xmlns:r="http://schemas.openxmlformats.org/officeDocument/2006/relationships" xmlns:p="http://schemas.openxmlformats.org/presentationml/2006/main">
  <p:cm authorId="0" dt="2018-03-02T09:28:49.253" idx="80">
    <p:pos x="3558" y="3217"/>
    <p:text>Dimensiones de la imagen:
15x15cm rgb 300 resolución</p:text>
  </p:cm>
</p:cmLst>
</file>

<file path=ppt/comments/comment79.xml><?xml version="1.0" encoding="utf-8"?>
<p:cmLst xmlns:a="http://schemas.openxmlformats.org/drawingml/2006/main" xmlns:r="http://schemas.openxmlformats.org/officeDocument/2006/relationships" xmlns:p="http://schemas.openxmlformats.org/presentationml/2006/main">
  <p:cm authorId="0" dt="2018-03-02T09:28:49.253" idx="81">
    <p:pos x="3558" y="3217"/>
    <p:text>Dimensiones de la imagen:
15x15cm rgb 300 resolución</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8-03-02T09:28:49.253" idx="10">
    <p:pos x="3558" y="3217"/>
    <p:text>Dimensiones de la imagen:
15x15cm rgb 300 resolución</p:text>
  </p:cm>
</p:cmLst>
</file>

<file path=ppt/comments/comment80.xml><?xml version="1.0" encoding="utf-8"?>
<p:cmLst xmlns:a="http://schemas.openxmlformats.org/drawingml/2006/main" xmlns:r="http://schemas.openxmlformats.org/officeDocument/2006/relationships" xmlns:p="http://schemas.openxmlformats.org/presentationml/2006/main">
  <p:cm authorId="0" dt="2018-03-02T09:28:49.253" idx="82">
    <p:pos x="3558" y="3217"/>
    <p:text>Dimensiones de la imagen:
15x15cm rgb 300 resolución</p:text>
  </p:cm>
</p:cmLst>
</file>

<file path=ppt/comments/comment81.xml><?xml version="1.0" encoding="utf-8"?>
<p:cmLst xmlns:a="http://schemas.openxmlformats.org/drawingml/2006/main" xmlns:r="http://schemas.openxmlformats.org/officeDocument/2006/relationships" xmlns:p="http://schemas.openxmlformats.org/presentationml/2006/main">
  <p:cm authorId="0" dt="2018-03-02T09:28:49.253" idx="83">
    <p:pos x="3558" y="3217"/>
    <p:text>Dimensiones de la imagen:
15x15cm rgb 300 resolución</p:text>
  </p:cm>
</p:cmLst>
</file>

<file path=ppt/comments/comment82.xml><?xml version="1.0" encoding="utf-8"?>
<p:cmLst xmlns:a="http://schemas.openxmlformats.org/drawingml/2006/main" xmlns:r="http://schemas.openxmlformats.org/officeDocument/2006/relationships" xmlns:p="http://schemas.openxmlformats.org/presentationml/2006/main">
  <p:cm authorId="0" dt="2018-03-02T09:28:49.253" idx="84">
    <p:pos x="3558" y="3217"/>
    <p:text>Dimensiones de la imagen:
15x15cm rgb 300 resolución</p:text>
  </p:cm>
</p:cmLst>
</file>

<file path=ppt/comments/comment83.xml><?xml version="1.0" encoding="utf-8"?>
<p:cmLst xmlns:a="http://schemas.openxmlformats.org/drawingml/2006/main" xmlns:r="http://schemas.openxmlformats.org/officeDocument/2006/relationships" xmlns:p="http://schemas.openxmlformats.org/presentationml/2006/main">
  <p:cm authorId="0" dt="2018-03-02T09:28:49.253" idx="85">
    <p:pos x="3558" y="3217"/>
    <p:text>Dimensiones de la imagen:
15x15cm rgb 300 resolución</p:text>
  </p:cm>
</p:cmLst>
</file>

<file path=ppt/comments/comment84.xml><?xml version="1.0" encoding="utf-8"?>
<p:cmLst xmlns:a="http://schemas.openxmlformats.org/drawingml/2006/main" xmlns:r="http://schemas.openxmlformats.org/officeDocument/2006/relationships" xmlns:p="http://schemas.openxmlformats.org/presentationml/2006/main">
  <p:cm authorId="0" dt="2018-03-02T09:28:49.253" idx="86">
    <p:pos x="3558" y="3217"/>
    <p:text>Dimensiones de la imagen:
15x15cm rgb 300 resolución</p:text>
  </p:cm>
</p:cmLst>
</file>

<file path=ppt/comments/comment85.xml><?xml version="1.0" encoding="utf-8"?>
<p:cmLst xmlns:a="http://schemas.openxmlformats.org/drawingml/2006/main" xmlns:r="http://schemas.openxmlformats.org/officeDocument/2006/relationships" xmlns:p="http://schemas.openxmlformats.org/presentationml/2006/main">
  <p:cm authorId="0" dt="2018-03-02T09:28:49.253" idx="87">
    <p:pos x="3558" y="3217"/>
    <p:text>Dimensiones de la imagen:
15x15cm rgb 300 resolución</p:text>
  </p:cm>
</p:cmLst>
</file>

<file path=ppt/comments/comment86.xml><?xml version="1.0" encoding="utf-8"?>
<p:cmLst xmlns:a="http://schemas.openxmlformats.org/drawingml/2006/main" xmlns:r="http://schemas.openxmlformats.org/officeDocument/2006/relationships" xmlns:p="http://schemas.openxmlformats.org/presentationml/2006/main">
  <p:cm authorId="0" dt="2018-03-02T09:28:49.253" idx="88">
    <p:pos x="3558" y="3217"/>
    <p:text>Dimensiones de la imagen:
15x15cm rgb 300 resolución</p:text>
  </p:cm>
</p:cmLst>
</file>

<file path=ppt/comments/comment87.xml><?xml version="1.0" encoding="utf-8"?>
<p:cmLst xmlns:a="http://schemas.openxmlformats.org/drawingml/2006/main" xmlns:r="http://schemas.openxmlformats.org/officeDocument/2006/relationships" xmlns:p="http://schemas.openxmlformats.org/presentationml/2006/main">
  <p:cm authorId="0" dt="2018-03-02T09:28:49.253" idx="89">
    <p:pos x="3558" y="3217"/>
    <p:text>Dimensiones de la imagen:
15x15cm rgb 300 resolución</p:text>
  </p:cm>
</p:cmLst>
</file>

<file path=ppt/comments/comment88.xml><?xml version="1.0" encoding="utf-8"?>
<p:cmLst xmlns:a="http://schemas.openxmlformats.org/drawingml/2006/main" xmlns:r="http://schemas.openxmlformats.org/officeDocument/2006/relationships" xmlns:p="http://schemas.openxmlformats.org/presentationml/2006/main">
  <p:cm authorId="0" dt="2018-03-02T09:28:49.253" idx="90">
    <p:pos x="3558" y="3217"/>
    <p:text>Dimensiones de la imagen:
15x15cm rgb 300 resolución</p:text>
  </p:cm>
</p:cmLst>
</file>

<file path=ppt/comments/comment89.xml><?xml version="1.0" encoding="utf-8"?>
<p:cmLst xmlns:a="http://schemas.openxmlformats.org/drawingml/2006/main" xmlns:r="http://schemas.openxmlformats.org/officeDocument/2006/relationships" xmlns:p="http://schemas.openxmlformats.org/presentationml/2006/main">
  <p:cm authorId="0" dt="2018-03-02T09:28:49.253" idx="91">
    <p:pos x="3558" y="3217"/>
    <p:text>Dimensiones de la imagen:
15x15cm rgb 300 resolución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8-03-02T09:28:49.253" idx="11">
    <p:pos x="3558" y="3217"/>
    <p:text>Dimensiones de la imagen:
15x15cm rgb 300 resolución</p:text>
  </p:cm>
</p:cmLst>
</file>

<file path=ppt/comments/comment90.xml><?xml version="1.0" encoding="utf-8"?>
<p:cmLst xmlns:a="http://schemas.openxmlformats.org/drawingml/2006/main" xmlns:r="http://schemas.openxmlformats.org/officeDocument/2006/relationships" xmlns:p="http://schemas.openxmlformats.org/presentationml/2006/main">
  <p:cm authorId="0" dt="2018-03-02T09:28:49.253" idx="92">
    <p:pos x="3558" y="3217"/>
    <p:text>Dimensiones de la imagen:
15x15cm rgb 300 resolución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FC087-0909-3648-B010-9FF560A15F42}" type="datetimeFigureOut">
              <a:rPr lang="es-ES_tradnl" smtClean="0"/>
              <a:pPr/>
              <a:t>12/10/2022</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8FD7F-1B2C-B24A-9FD1-89AE2623CE97}" type="slidenum">
              <a:rPr lang="es-ES_tradnl" smtClean="0"/>
              <a:pPr/>
              <a:t>‹Nº›</a:t>
            </a:fld>
            <a:endParaRPr lang="es-ES_tradnl"/>
          </a:p>
        </p:txBody>
      </p:sp>
    </p:spTree>
    <p:extLst>
      <p:ext uri="{BB962C8B-B14F-4D97-AF65-F5344CB8AC3E}">
        <p14:creationId xmlns:p14="http://schemas.microsoft.com/office/powerpoint/2010/main" xmlns="" val="1828734992"/>
      </p:ext>
    </p:extLst>
  </p:cSld>
  <p:clrMap bg1="lt1" tx1="dk1" bg2="lt2" tx2="dk2" accent1="accent1" accent2="accent2" accent3="accent3" accent4="accent4" accent5="accent5" accent6="accent6" hlink="hlink" folHlink="folHlink"/>
  <p:notesStyle>
    <a:lvl1pPr marL="0" algn="l" defTabSz="711403" rtl="0" eaLnBrk="1" latinLnBrk="0" hangingPunct="1">
      <a:defRPr sz="934" kern="1200">
        <a:solidFill>
          <a:schemeClr val="tx1"/>
        </a:solidFill>
        <a:latin typeface="+mn-lt"/>
        <a:ea typeface="+mn-ea"/>
        <a:cs typeface="+mn-cs"/>
      </a:defRPr>
    </a:lvl1pPr>
    <a:lvl2pPr marL="355702" algn="l" defTabSz="711403" rtl="0" eaLnBrk="1" latinLnBrk="0" hangingPunct="1">
      <a:defRPr sz="934" kern="1200">
        <a:solidFill>
          <a:schemeClr val="tx1"/>
        </a:solidFill>
        <a:latin typeface="+mn-lt"/>
        <a:ea typeface="+mn-ea"/>
        <a:cs typeface="+mn-cs"/>
      </a:defRPr>
    </a:lvl2pPr>
    <a:lvl3pPr marL="711403" algn="l" defTabSz="711403" rtl="0" eaLnBrk="1" latinLnBrk="0" hangingPunct="1">
      <a:defRPr sz="934" kern="1200">
        <a:solidFill>
          <a:schemeClr val="tx1"/>
        </a:solidFill>
        <a:latin typeface="+mn-lt"/>
        <a:ea typeface="+mn-ea"/>
        <a:cs typeface="+mn-cs"/>
      </a:defRPr>
    </a:lvl3pPr>
    <a:lvl4pPr marL="1067105" algn="l" defTabSz="711403" rtl="0" eaLnBrk="1" latinLnBrk="0" hangingPunct="1">
      <a:defRPr sz="934" kern="1200">
        <a:solidFill>
          <a:schemeClr val="tx1"/>
        </a:solidFill>
        <a:latin typeface="+mn-lt"/>
        <a:ea typeface="+mn-ea"/>
        <a:cs typeface="+mn-cs"/>
      </a:defRPr>
    </a:lvl4pPr>
    <a:lvl5pPr marL="1422806" algn="l" defTabSz="711403" rtl="0" eaLnBrk="1" latinLnBrk="0" hangingPunct="1">
      <a:defRPr sz="934" kern="1200">
        <a:solidFill>
          <a:schemeClr val="tx1"/>
        </a:solidFill>
        <a:latin typeface="+mn-lt"/>
        <a:ea typeface="+mn-ea"/>
        <a:cs typeface="+mn-cs"/>
      </a:defRPr>
    </a:lvl5pPr>
    <a:lvl6pPr marL="1778508" algn="l" defTabSz="711403" rtl="0" eaLnBrk="1" latinLnBrk="0" hangingPunct="1">
      <a:defRPr sz="934" kern="1200">
        <a:solidFill>
          <a:schemeClr val="tx1"/>
        </a:solidFill>
        <a:latin typeface="+mn-lt"/>
        <a:ea typeface="+mn-ea"/>
        <a:cs typeface="+mn-cs"/>
      </a:defRPr>
    </a:lvl6pPr>
    <a:lvl7pPr marL="2134210" algn="l" defTabSz="711403" rtl="0" eaLnBrk="1" latinLnBrk="0" hangingPunct="1">
      <a:defRPr sz="934" kern="1200">
        <a:solidFill>
          <a:schemeClr val="tx1"/>
        </a:solidFill>
        <a:latin typeface="+mn-lt"/>
        <a:ea typeface="+mn-ea"/>
        <a:cs typeface="+mn-cs"/>
      </a:defRPr>
    </a:lvl7pPr>
    <a:lvl8pPr marL="2489911" algn="l" defTabSz="711403" rtl="0" eaLnBrk="1" latinLnBrk="0" hangingPunct="1">
      <a:defRPr sz="934" kern="1200">
        <a:solidFill>
          <a:schemeClr val="tx1"/>
        </a:solidFill>
        <a:latin typeface="+mn-lt"/>
        <a:ea typeface="+mn-ea"/>
        <a:cs typeface="+mn-cs"/>
      </a:defRPr>
    </a:lvl8pPr>
    <a:lvl9pPr marL="2845613" algn="l" defTabSz="711403" rtl="0" eaLnBrk="1" latinLnBrk="0" hangingPunct="1">
      <a:defRPr sz="9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5"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dirty="0" smtClean="0"/>
          </a:p>
        </p:txBody>
      </p:sp>
      <p:sp>
        <p:nvSpPr>
          <p:cNvPr id="18436" name="3 Marcador de número de diapositiva"/>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A15420-7ADE-4CA0-9165-2367E1765250}" type="slidenum">
              <a:rPr lang="es-ES">
                <a:solidFill>
                  <a:prstClr val="black"/>
                </a:solidFill>
                <a:latin typeface="Calibri" pitchFamily="34" charset="0"/>
              </a:rPr>
              <a:pPr eaLnBrk="1" hangingPunct="1"/>
              <a:t>1</a:t>
            </a:fld>
            <a:endParaRPr lang="es-ES">
              <a:solidFill>
                <a:prstClr val="black"/>
              </a:solidFill>
              <a:latin typeface="Calibri" pitchFamily="34" charset="0"/>
            </a:endParaRPr>
          </a:p>
        </p:txBody>
      </p:sp>
    </p:spTree>
    <p:extLst>
      <p:ext uri="{BB962C8B-B14F-4D97-AF65-F5344CB8AC3E}">
        <p14:creationId xmlns:p14="http://schemas.microsoft.com/office/powerpoint/2010/main" xmlns="" val="1842960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19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5"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dirty="0" smtClean="0"/>
          </a:p>
        </p:txBody>
      </p:sp>
      <p:sp>
        <p:nvSpPr>
          <p:cNvPr id="18436" name="3 Marcador de número de diapositiva"/>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A15420-7ADE-4CA0-9165-2367E1765250}" type="slidenum">
              <a:rPr lang="es-ES">
                <a:solidFill>
                  <a:prstClr val="black"/>
                </a:solidFill>
                <a:latin typeface="Calibri" pitchFamily="34" charset="0"/>
              </a:rPr>
              <a:pPr eaLnBrk="1" hangingPunct="1"/>
              <a:t>2</a:t>
            </a:fld>
            <a:endParaRPr lang="es-ES">
              <a:solidFill>
                <a:prstClr val="black"/>
              </a:solidFill>
              <a:latin typeface="Calibri" pitchFamily="34" charset="0"/>
            </a:endParaRPr>
          </a:p>
        </p:txBody>
      </p:sp>
    </p:spTree>
    <p:extLst>
      <p:ext uri="{BB962C8B-B14F-4D97-AF65-F5344CB8AC3E}">
        <p14:creationId xmlns:p14="http://schemas.microsoft.com/office/powerpoint/2010/main" xmlns="" val="1842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29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39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49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59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69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79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83</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84</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85</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86</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87</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88</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89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9</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90</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91</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4D81A30F-C9DC-4E7E-9260-3A1960456FB0}" type="slidenum">
              <a:rPr lang="es-ES" smtClean="0"/>
              <a:pPr/>
              <a:t>92</a:t>
            </a:fld>
            <a:endParaRPr lang="es-ES"/>
          </a:p>
        </p:txBody>
      </p:sp>
    </p:spTree>
    <p:extLst>
      <p:ext uri="{BB962C8B-B14F-4D97-AF65-F5344CB8AC3E}">
        <p14:creationId xmlns:p14="http://schemas.microsoft.com/office/powerpoint/2010/main" xmlns="" val="10363983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5" name="2 Marcador de notas"/>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dirty="0" smtClean="0"/>
          </a:p>
        </p:txBody>
      </p:sp>
      <p:sp>
        <p:nvSpPr>
          <p:cNvPr id="18436" name="3 Marcador de número de diapositiva"/>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A15420-7ADE-4CA0-9165-2367E1765250}" type="slidenum">
              <a:rPr lang="es-ES">
                <a:solidFill>
                  <a:prstClr val="black"/>
                </a:solidFill>
                <a:latin typeface="Calibri" pitchFamily="34" charset="0"/>
              </a:rPr>
              <a:pPr eaLnBrk="1" hangingPunct="1"/>
              <a:t>93</a:t>
            </a:fld>
            <a:endParaRPr lang="es-ES">
              <a:solidFill>
                <a:prstClr val="black"/>
              </a:solidFill>
              <a:latin typeface="Calibri" pitchFamily="34" charset="0"/>
            </a:endParaRPr>
          </a:p>
        </p:txBody>
      </p:sp>
    </p:spTree>
    <p:extLst>
      <p:ext uri="{BB962C8B-B14F-4D97-AF65-F5344CB8AC3E}">
        <p14:creationId xmlns:p14="http://schemas.microsoft.com/office/powerpoint/2010/main" xmlns="" val="1842960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4" name="Imagen 3" descr="Fondo.jpg"/>
          <p:cNvPicPr>
            <a:picLocks noChangeAspect="1"/>
          </p:cNvPicPr>
          <p:nvPr userDrawn="1"/>
        </p:nvPicPr>
        <p:blipFill rotWithShape="1">
          <a:blip r:embed="rId2">
            <a:extLst>
              <a:ext uri="{28A0092B-C50C-407E-A947-70E740481C1C}">
                <a14:useLocalDpi xmlns:a14="http://schemas.microsoft.com/office/drawing/2010/main" xmlns="" val="0"/>
              </a:ext>
            </a:extLst>
          </a:blip>
          <a:srcRect l="19559"/>
          <a:stretch/>
        </p:blipFill>
        <p:spPr>
          <a:xfrm>
            <a:off x="0" y="0"/>
            <a:ext cx="2043119" cy="5335588"/>
          </a:xfrm>
          <a:prstGeom prst="rect">
            <a:avLst/>
          </a:prstGeom>
        </p:spPr>
      </p:pic>
      <p:cxnSp>
        <p:nvCxnSpPr>
          <p:cNvPr id="8" name="Conector recto 7"/>
          <p:cNvCxnSpPr/>
          <p:nvPr userDrawn="1"/>
        </p:nvCxnSpPr>
        <p:spPr>
          <a:xfrm>
            <a:off x="2220913" y="450891"/>
            <a:ext cx="6185164" cy="0"/>
          </a:xfrm>
          <a:prstGeom prst="line">
            <a:avLst/>
          </a:prstGeom>
          <a:ln w="3175"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9" name="CuadroTexto 8"/>
          <p:cNvSpPr txBox="1"/>
          <p:nvPr userDrawn="1"/>
        </p:nvSpPr>
        <p:spPr>
          <a:xfrm>
            <a:off x="2220913" y="168443"/>
            <a:ext cx="6185164" cy="230832"/>
          </a:xfrm>
          <a:prstGeom prst="rect">
            <a:avLst/>
          </a:prstGeom>
          <a:noFill/>
        </p:spPr>
        <p:txBody>
          <a:bodyPr wrap="square" lIns="0" rtlCol="0">
            <a:spAutoFit/>
          </a:bodyPr>
          <a:lstStyle/>
          <a:p>
            <a:pPr algn="ctr"/>
            <a:r>
              <a:rPr lang="es-ES" sz="900" b="0" dirty="0" smtClean="0">
                <a:solidFill>
                  <a:schemeClr val="accent1"/>
                </a:solidFill>
                <a:latin typeface="Raleway"/>
                <a:cs typeface="Raleway"/>
              </a:rPr>
              <a:t>Lorem </a:t>
            </a:r>
            <a:r>
              <a:rPr lang="es-ES" sz="900" b="0" dirty="0" err="1" smtClean="0">
                <a:solidFill>
                  <a:schemeClr val="accent1"/>
                </a:solidFill>
                <a:latin typeface="Raleway"/>
                <a:cs typeface="Raleway"/>
              </a:rPr>
              <a:t>ipsum</a:t>
            </a:r>
            <a:r>
              <a:rPr lang="es-ES" sz="900" b="0" dirty="0" smtClean="0">
                <a:solidFill>
                  <a:schemeClr val="accent1"/>
                </a:solidFill>
                <a:latin typeface="Raleway"/>
                <a:cs typeface="Raleway"/>
              </a:rPr>
              <a:t> dolor </a:t>
            </a:r>
            <a:r>
              <a:rPr lang="es-ES" sz="900" b="0" dirty="0" err="1" smtClean="0">
                <a:solidFill>
                  <a:schemeClr val="accent1"/>
                </a:solidFill>
                <a:latin typeface="Raleway"/>
                <a:cs typeface="Raleway"/>
              </a:rPr>
              <a:t>sit</a:t>
            </a:r>
            <a:r>
              <a:rPr lang="es-ES" sz="900" b="0" dirty="0" smtClean="0">
                <a:solidFill>
                  <a:schemeClr val="accent1"/>
                </a:solidFill>
                <a:latin typeface="Raleway"/>
                <a:cs typeface="Raleway"/>
              </a:rPr>
              <a:t> </a:t>
            </a:r>
            <a:r>
              <a:rPr lang="es-ES" sz="900" b="0" dirty="0" err="1" smtClean="0">
                <a:solidFill>
                  <a:schemeClr val="accent1"/>
                </a:solidFill>
                <a:latin typeface="Raleway"/>
                <a:cs typeface="Raleway"/>
              </a:rPr>
              <a:t>amet</a:t>
            </a:r>
            <a:r>
              <a:rPr lang="es-ES" sz="900" b="0" dirty="0" smtClean="0">
                <a:solidFill>
                  <a:schemeClr val="accent1"/>
                </a:solidFill>
                <a:latin typeface="Raleway"/>
                <a:cs typeface="Raleway"/>
              </a:rPr>
              <a:t>.</a:t>
            </a:r>
            <a:r>
              <a:rPr lang="es-ES" sz="900" b="0" baseline="0" dirty="0" smtClean="0">
                <a:solidFill>
                  <a:schemeClr val="accent1"/>
                </a:solidFill>
                <a:latin typeface="Raleway"/>
                <a:cs typeface="Raleway"/>
              </a:rPr>
              <a:t> </a:t>
            </a:r>
            <a:r>
              <a:rPr lang="es-ES" sz="900" dirty="0" smtClean="0">
                <a:solidFill>
                  <a:schemeClr val="tx1"/>
                </a:solidFill>
                <a:latin typeface="Raleway"/>
                <a:cs typeface="Raleway"/>
              </a:rPr>
              <a:t>Lorem </a:t>
            </a:r>
            <a:r>
              <a:rPr lang="es-ES" sz="900" dirty="0" err="1" smtClean="0">
                <a:solidFill>
                  <a:schemeClr val="tx1"/>
                </a:solidFill>
                <a:latin typeface="Raleway"/>
                <a:cs typeface="Raleway"/>
              </a:rPr>
              <a:t>ipsum</a:t>
            </a:r>
            <a:r>
              <a:rPr lang="es-ES" sz="900" dirty="0" smtClean="0">
                <a:solidFill>
                  <a:schemeClr val="tx1"/>
                </a:solidFill>
                <a:latin typeface="Raleway"/>
                <a:cs typeface="Raleway"/>
              </a:rPr>
              <a:t> dolor</a:t>
            </a:r>
            <a:r>
              <a:rPr lang="es-ES" sz="900" baseline="0" dirty="0" smtClean="0">
                <a:solidFill>
                  <a:schemeClr val="tx1"/>
                </a:solidFill>
                <a:latin typeface="Raleway"/>
                <a:cs typeface="Raleway"/>
              </a:rPr>
              <a:t> </a:t>
            </a:r>
            <a:r>
              <a:rPr lang="es-ES" sz="900" baseline="0" dirty="0" err="1" smtClean="0">
                <a:solidFill>
                  <a:schemeClr val="tx1"/>
                </a:solidFill>
                <a:latin typeface="Raleway"/>
                <a:cs typeface="Raleway"/>
              </a:rPr>
              <a:t>sit</a:t>
            </a:r>
            <a:r>
              <a:rPr lang="es-ES" sz="900" baseline="0" dirty="0" smtClean="0">
                <a:solidFill>
                  <a:schemeClr val="tx1"/>
                </a:solidFill>
                <a:latin typeface="Raleway"/>
                <a:cs typeface="Raleway"/>
              </a:rPr>
              <a:t> </a:t>
            </a:r>
            <a:r>
              <a:rPr lang="es-ES" sz="900" baseline="0" dirty="0" err="1" smtClean="0">
                <a:solidFill>
                  <a:schemeClr val="tx1"/>
                </a:solidFill>
                <a:latin typeface="Raleway"/>
                <a:cs typeface="Raleway"/>
              </a:rPr>
              <a:t>amet</a:t>
            </a:r>
            <a:r>
              <a:rPr lang="es-ES" sz="900" baseline="0" dirty="0" smtClean="0">
                <a:solidFill>
                  <a:schemeClr val="tx1"/>
                </a:solidFill>
                <a:latin typeface="Raleway"/>
                <a:cs typeface="Raleway"/>
              </a:rPr>
              <a:t>, </a:t>
            </a:r>
            <a:r>
              <a:rPr lang="es-ES" sz="900" baseline="0" dirty="0" err="1" smtClean="0">
                <a:solidFill>
                  <a:schemeClr val="tx1"/>
                </a:solidFill>
                <a:latin typeface="Raleway"/>
                <a:cs typeface="Raleway"/>
              </a:rPr>
              <a:t>consectetur</a:t>
            </a:r>
            <a:r>
              <a:rPr lang="es-ES" sz="900" baseline="0" dirty="0" smtClean="0">
                <a:solidFill>
                  <a:schemeClr val="tx1"/>
                </a:solidFill>
                <a:latin typeface="Raleway"/>
                <a:cs typeface="Raleway"/>
              </a:rPr>
              <a:t> </a:t>
            </a:r>
            <a:r>
              <a:rPr lang="es-ES" sz="900" baseline="0" dirty="0" err="1" smtClean="0">
                <a:solidFill>
                  <a:schemeClr val="tx1"/>
                </a:solidFill>
                <a:latin typeface="Raleway"/>
                <a:cs typeface="Raleway"/>
              </a:rPr>
              <a:t>adispiscing</a:t>
            </a:r>
            <a:r>
              <a:rPr lang="es-ES" sz="900" baseline="0" dirty="0" smtClean="0">
                <a:solidFill>
                  <a:schemeClr val="tx1"/>
                </a:solidFill>
                <a:latin typeface="Raleway"/>
                <a:cs typeface="Raleway"/>
              </a:rPr>
              <a:t> </a:t>
            </a:r>
            <a:r>
              <a:rPr lang="es-ES" sz="900" baseline="0" dirty="0" err="1" smtClean="0">
                <a:solidFill>
                  <a:schemeClr val="tx1"/>
                </a:solidFill>
                <a:latin typeface="Raleway"/>
                <a:cs typeface="Raleway"/>
              </a:rPr>
              <a:t>elit</a:t>
            </a:r>
            <a:endParaRPr lang="es-ES" sz="900" dirty="0">
              <a:solidFill>
                <a:schemeClr val="tx1"/>
              </a:solidFill>
              <a:latin typeface="Raleway"/>
              <a:cs typeface="Raleway"/>
            </a:endParaRPr>
          </a:p>
        </p:txBody>
      </p:sp>
      <p:pic>
        <p:nvPicPr>
          <p:cNvPr id="7" name="Imagen 6"/>
          <p:cNvPicPr>
            <a:picLocks noChangeAspect="1"/>
          </p:cNvPicPr>
          <p:nvPr userDrawn="1"/>
        </p:nvPicPr>
        <p:blipFill>
          <a:blip r:embed="rId3"/>
          <a:stretch>
            <a:fillRect/>
          </a:stretch>
        </p:blipFill>
        <p:spPr>
          <a:xfrm>
            <a:off x="8596178" y="55065"/>
            <a:ext cx="827750" cy="611261"/>
          </a:xfrm>
          <a:prstGeom prst="rect">
            <a:avLst/>
          </a:prstGeom>
        </p:spPr>
      </p:pic>
      <p:sp>
        <p:nvSpPr>
          <p:cNvPr id="13" name="CuadroTexto 12"/>
          <p:cNvSpPr txBox="1"/>
          <p:nvPr userDrawn="1"/>
        </p:nvSpPr>
        <p:spPr>
          <a:xfrm>
            <a:off x="6122312" y="3844186"/>
            <a:ext cx="184666" cy="307777"/>
          </a:xfrm>
          <a:prstGeom prst="rect">
            <a:avLst/>
          </a:prstGeom>
          <a:noFill/>
        </p:spPr>
        <p:txBody>
          <a:bodyPr wrap="none" rtlCol="0">
            <a:spAutoFit/>
          </a:bodyPr>
          <a:lstStyle/>
          <a:p>
            <a:endParaRPr lang="es-ES" dirty="0"/>
          </a:p>
        </p:txBody>
      </p:sp>
      <p:pic>
        <p:nvPicPr>
          <p:cNvPr id="3" name="Imagen 2"/>
          <p:cNvPicPr>
            <a:picLocks noChangeAspect="1"/>
          </p:cNvPicPr>
          <p:nvPr userDrawn="1"/>
        </p:nvPicPr>
        <p:blipFill>
          <a:blip r:embed="rId4"/>
          <a:stretch>
            <a:fillRect/>
          </a:stretch>
        </p:blipFill>
        <p:spPr>
          <a:xfrm>
            <a:off x="496767" y="190339"/>
            <a:ext cx="1501588" cy="256682"/>
          </a:xfrm>
          <a:prstGeom prst="rect">
            <a:avLst/>
          </a:prstGeom>
        </p:spPr>
      </p:pic>
    </p:spTree>
    <p:extLst>
      <p:ext uri="{BB962C8B-B14F-4D97-AF65-F5344CB8AC3E}">
        <p14:creationId xmlns:p14="http://schemas.microsoft.com/office/powerpoint/2010/main" xmlns="" val="1818057395"/>
      </p:ext>
    </p:extLst>
  </p:cSld>
  <p:clrMapOvr>
    <a:masterClrMapping/>
  </p:clrMapOvr>
  <p:extLst mod="1">
    <p:ext uri="{DCECCB84-F9BA-43D5-87BE-67443E8EF086}">
      <p15:sldGuideLst xmlns:p15="http://schemas.microsoft.com/office/powerpoint/2012/main" xmlns="">
        <p15:guide id="1" pos="2987" userDrawn="1">
          <p15:clr>
            <a:srgbClr val="FBAE40"/>
          </p15:clr>
        </p15:guide>
        <p15:guide id="3" pos="493" userDrawn="1">
          <p15:clr>
            <a:srgbClr val="FBAE40"/>
          </p15:clr>
        </p15:guide>
        <p15:guide id="4" pos="5482" userDrawn="1">
          <p15:clr>
            <a:srgbClr val="FBAE40"/>
          </p15:clr>
        </p15:guide>
        <p15:guide id="5" orient="horz" pos="3223" userDrawn="1">
          <p15:clr>
            <a:srgbClr val="FBAE40"/>
          </p15:clr>
        </p15:guide>
        <p15:guide id="6" orient="horz" pos="887" userDrawn="1">
          <p15:clr>
            <a:srgbClr val="FBAE40"/>
          </p15:clr>
        </p15:guide>
        <p15:guide id="12" orient="horz" pos="1680" userDrawn="1">
          <p15:clr>
            <a:srgbClr val="FBAE40"/>
          </p15:clr>
        </p15:guide>
        <p15:guide id="14" orient="horz" pos="70" userDrawn="1">
          <p15:clr>
            <a:srgbClr val="FBAE40"/>
          </p15:clr>
        </p15:guide>
        <p15:guide id="15" pos="2080" userDrawn="1">
          <p15:clr>
            <a:srgbClr val="FBAE40"/>
          </p15:clr>
        </p15:guide>
        <p15:guide id="16" pos="2194" userDrawn="1">
          <p15:clr>
            <a:srgbClr val="FBAE40"/>
          </p15:clr>
        </p15:guide>
        <p15:guide id="17" pos="3781" userDrawn="1">
          <p15:clr>
            <a:srgbClr val="FBAE40"/>
          </p15:clr>
        </p15:guide>
        <p15:guide id="18" pos="3895" userDrawn="1">
          <p15:clr>
            <a:srgbClr val="FBAE40"/>
          </p15:clr>
        </p15:guide>
        <p15:guide id="19" pos="3056" userDrawn="1">
          <p15:clr>
            <a:srgbClr val="FBAE40"/>
          </p15:clr>
        </p15:guide>
        <p15:guide id="20" pos="29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933082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7573769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987" userDrawn="1">
          <p15:clr>
            <a:srgbClr val="FBAE40"/>
          </p15:clr>
        </p15:guide>
        <p15:guide id="2" orient="horz" pos="1680" userDrawn="1">
          <p15:clr>
            <a:srgbClr val="FBAE40"/>
          </p15:clr>
        </p15:guide>
        <p15:guide id="3" pos="493" userDrawn="1">
          <p15:clr>
            <a:srgbClr val="FBAE40"/>
          </p15:clr>
        </p15:guide>
        <p15:guide id="4" pos="5482" userDrawn="1">
          <p15:clr>
            <a:srgbClr val="FBAE40"/>
          </p15:clr>
        </p15:guide>
        <p15:guide id="5" orient="horz" pos="660" userDrawn="1">
          <p15:clr>
            <a:srgbClr val="FBAE40"/>
          </p15:clr>
        </p15:guide>
        <p15:guide id="6" orient="horz" pos="864" userDrawn="1">
          <p15:clr>
            <a:srgbClr val="FBAE40"/>
          </p15:clr>
        </p15:guide>
        <p15:guide id="7" orient="horz" pos="3223"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4257698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3" r:id="rId3"/>
  </p:sldLayoutIdLst>
  <p:txStyles>
    <p:titleStyle>
      <a:lvl1pPr algn="l" defTabSz="711403" rtl="0" eaLnBrk="1" latinLnBrk="0" hangingPunct="1">
        <a:lnSpc>
          <a:spcPct val="90000"/>
        </a:lnSpc>
        <a:spcBef>
          <a:spcPct val="0"/>
        </a:spcBef>
        <a:buNone/>
        <a:defRPr sz="3423" kern="1200">
          <a:solidFill>
            <a:schemeClr val="tx1"/>
          </a:solidFill>
          <a:latin typeface="+mj-lt"/>
          <a:ea typeface="+mj-ea"/>
          <a:cs typeface="+mj-cs"/>
        </a:defRPr>
      </a:lvl1pPr>
    </p:titleStyle>
    <p:bodyStyle>
      <a:lvl1pPr marL="177851" indent="-177851" algn="l" defTabSz="711403" rtl="0" eaLnBrk="1" latinLnBrk="0" hangingPunct="1">
        <a:lnSpc>
          <a:spcPct val="90000"/>
        </a:lnSpc>
        <a:spcBef>
          <a:spcPts val="778"/>
        </a:spcBef>
        <a:buFont typeface="Arial" panose="020B0604020202020204" pitchFamily="34" charset="0"/>
        <a:buChar char="•"/>
        <a:defRPr sz="2178" kern="1200">
          <a:solidFill>
            <a:schemeClr val="tx1"/>
          </a:solidFill>
          <a:latin typeface="+mn-lt"/>
          <a:ea typeface="+mn-ea"/>
          <a:cs typeface="+mn-cs"/>
        </a:defRPr>
      </a:lvl1pPr>
      <a:lvl2pPr marL="533552" indent="-177851" algn="l" defTabSz="711403" rtl="0" eaLnBrk="1" latinLnBrk="0" hangingPunct="1">
        <a:lnSpc>
          <a:spcPct val="90000"/>
        </a:lnSpc>
        <a:spcBef>
          <a:spcPts val="389"/>
        </a:spcBef>
        <a:buFont typeface="Arial" panose="020B0604020202020204" pitchFamily="34" charset="0"/>
        <a:buChar char="•"/>
        <a:defRPr sz="1867" kern="1200">
          <a:solidFill>
            <a:schemeClr val="tx1"/>
          </a:solidFill>
          <a:latin typeface="+mn-lt"/>
          <a:ea typeface="+mn-ea"/>
          <a:cs typeface="+mn-cs"/>
        </a:defRPr>
      </a:lvl2pPr>
      <a:lvl3pPr marL="889254" indent="-177851" algn="l" defTabSz="711403" rtl="0" eaLnBrk="1" latinLnBrk="0" hangingPunct="1">
        <a:lnSpc>
          <a:spcPct val="90000"/>
        </a:lnSpc>
        <a:spcBef>
          <a:spcPts val="389"/>
        </a:spcBef>
        <a:buFont typeface="Arial" panose="020B0604020202020204" pitchFamily="34" charset="0"/>
        <a:buChar char="•"/>
        <a:defRPr sz="1556" kern="1200">
          <a:solidFill>
            <a:schemeClr val="tx1"/>
          </a:solidFill>
          <a:latin typeface="+mn-lt"/>
          <a:ea typeface="+mn-ea"/>
          <a:cs typeface="+mn-cs"/>
        </a:defRPr>
      </a:lvl3pPr>
      <a:lvl4pPr marL="1244956"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4pPr>
      <a:lvl5pPr marL="1600657"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5pPr>
      <a:lvl6pPr marL="1956359"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6pPr>
      <a:lvl7pPr marL="2312060"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7pPr>
      <a:lvl8pPr marL="2667762"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8pPr>
      <a:lvl9pPr marL="3023464" indent="-177851" algn="l" defTabSz="711403" rtl="0" eaLnBrk="1" latinLnBrk="0" hangingPunct="1">
        <a:lnSpc>
          <a:spcPct val="90000"/>
        </a:lnSpc>
        <a:spcBef>
          <a:spcPts val="389"/>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711403" rtl="0" eaLnBrk="1" latinLnBrk="0" hangingPunct="1">
        <a:defRPr sz="1400" kern="1200">
          <a:solidFill>
            <a:schemeClr val="tx1"/>
          </a:solidFill>
          <a:latin typeface="+mn-lt"/>
          <a:ea typeface="+mn-ea"/>
          <a:cs typeface="+mn-cs"/>
        </a:defRPr>
      </a:lvl1pPr>
      <a:lvl2pPr marL="355702" algn="l" defTabSz="711403" rtl="0" eaLnBrk="1" latinLnBrk="0" hangingPunct="1">
        <a:defRPr sz="1400" kern="1200">
          <a:solidFill>
            <a:schemeClr val="tx1"/>
          </a:solidFill>
          <a:latin typeface="+mn-lt"/>
          <a:ea typeface="+mn-ea"/>
          <a:cs typeface="+mn-cs"/>
        </a:defRPr>
      </a:lvl2pPr>
      <a:lvl3pPr marL="711403" algn="l" defTabSz="711403" rtl="0" eaLnBrk="1" latinLnBrk="0" hangingPunct="1">
        <a:defRPr sz="1400" kern="1200">
          <a:solidFill>
            <a:schemeClr val="tx1"/>
          </a:solidFill>
          <a:latin typeface="+mn-lt"/>
          <a:ea typeface="+mn-ea"/>
          <a:cs typeface="+mn-cs"/>
        </a:defRPr>
      </a:lvl3pPr>
      <a:lvl4pPr marL="1067105" algn="l" defTabSz="711403" rtl="0" eaLnBrk="1" latinLnBrk="0" hangingPunct="1">
        <a:defRPr sz="1400" kern="1200">
          <a:solidFill>
            <a:schemeClr val="tx1"/>
          </a:solidFill>
          <a:latin typeface="+mn-lt"/>
          <a:ea typeface="+mn-ea"/>
          <a:cs typeface="+mn-cs"/>
        </a:defRPr>
      </a:lvl4pPr>
      <a:lvl5pPr marL="1422806" algn="l" defTabSz="711403" rtl="0" eaLnBrk="1" latinLnBrk="0" hangingPunct="1">
        <a:defRPr sz="1400" kern="1200">
          <a:solidFill>
            <a:schemeClr val="tx1"/>
          </a:solidFill>
          <a:latin typeface="+mn-lt"/>
          <a:ea typeface="+mn-ea"/>
          <a:cs typeface="+mn-cs"/>
        </a:defRPr>
      </a:lvl5pPr>
      <a:lvl6pPr marL="1778508" algn="l" defTabSz="711403" rtl="0" eaLnBrk="1" latinLnBrk="0" hangingPunct="1">
        <a:defRPr sz="1400" kern="1200">
          <a:solidFill>
            <a:schemeClr val="tx1"/>
          </a:solidFill>
          <a:latin typeface="+mn-lt"/>
          <a:ea typeface="+mn-ea"/>
          <a:cs typeface="+mn-cs"/>
        </a:defRPr>
      </a:lvl6pPr>
      <a:lvl7pPr marL="2134210" algn="l" defTabSz="711403" rtl="0" eaLnBrk="1" latinLnBrk="0" hangingPunct="1">
        <a:defRPr sz="1400" kern="1200">
          <a:solidFill>
            <a:schemeClr val="tx1"/>
          </a:solidFill>
          <a:latin typeface="+mn-lt"/>
          <a:ea typeface="+mn-ea"/>
          <a:cs typeface="+mn-cs"/>
        </a:defRPr>
      </a:lvl7pPr>
      <a:lvl8pPr marL="2489911" algn="l" defTabSz="711403" rtl="0" eaLnBrk="1" latinLnBrk="0" hangingPunct="1">
        <a:defRPr sz="1400" kern="1200">
          <a:solidFill>
            <a:schemeClr val="tx1"/>
          </a:solidFill>
          <a:latin typeface="+mn-lt"/>
          <a:ea typeface="+mn-ea"/>
          <a:cs typeface="+mn-cs"/>
        </a:defRPr>
      </a:lvl8pPr>
      <a:lvl9pPr marL="2845613" algn="l" defTabSz="71140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omments" Target="../comments/commen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omments" Target="../comments/commen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omments" Target="../comments/commen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doc"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omments" Target="../comments/comment14.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comments" Target="../comments/comment35.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37.xm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comments" Target="../comments/comment38.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upload.wikimedia.org/wikipedia/commons/1/1b/Linux_Distribution_Timeline.sv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comments" Target="../comments/comment40.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4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44.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comments" Target="../comments/comment4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46.xm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comments" Target="../comments/comment4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comments" Target="../comments/comment48.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49.xm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1.xm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53.xm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54.xm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comments" Target="../comments/comment55.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comments" Target="../comments/comment56.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comments" Target="../comments/comment57.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comments" Target="../comments/comment58.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comments" Target="../comments/comment59.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comments" Target="../comments/comment60.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61.xm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62.xm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63.xm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hyperlink" Target="https://tortoisegit.org" TargetMode="External"/><Relationship Id="rId3" Type="http://schemas.openxmlformats.org/officeDocument/2006/relationships/hyperlink" Target="https://git-scm.com" TargetMode="External"/><Relationship Id="rId7" Type="http://schemas.openxmlformats.org/officeDocument/2006/relationships/hyperlink" Target="https://github.com"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gitref.org" TargetMode="External"/><Relationship Id="rId5" Type="http://schemas.openxmlformats.org/officeDocument/2006/relationships/hyperlink" Target="https://git-scm.com/book/es/v2" TargetMode="External"/><Relationship Id="rId4" Type="http://schemas.openxmlformats.org/officeDocument/2006/relationships/hyperlink" Target="https://git-scm-com/book/en/v2" TargetMode="External"/><Relationship Id="rId9" Type="http://schemas.openxmlformats.org/officeDocument/2006/relationships/comments" Target="../comments/comment64.xml"/></Relationships>
</file>

<file path=ppt/slides/_rels/slide67.xml.rels><?xml version="1.0" encoding="UTF-8" standalone="yes"?>
<Relationships xmlns="http://schemas.openxmlformats.org/package/2006/relationships"><Relationship Id="rId3" Type="http://schemas.openxmlformats.org/officeDocument/2006/relationships/hyperlink" Target="https://dillinger.io/"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comments" Target="../comments/comment65.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66.xm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67.xm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comments" Target="../comments/comment68.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comments" Target="../comments/comment69.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comments" Target="../comments/comment70.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71.xml"/><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72.xml"/><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comments" Target="../comments/comment73.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comments" Target="../comments/comment74.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comments" Target="../comments/comment75.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comments" Target="../comments/comment76.xml"/></Relationships>
</file>

<file path=ppt/slides/_rels/slide79.xml.rels><?xml version="1.0" encoding="UTF-8" standalone="yes"?>
<Relationships xmlns="http://schemas.openxmlformats.org/package/2006/relationships"><Relationship Id="rId3" Type="http://schemas.openxmlformats.org/officeDocument/2006/relationships/hyperlink" Target="https://danielkummer.github.io/git-flow-cheatsheet/"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comments" Target="../comments/comment7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comments" Target="../comments/comment78.xml"/><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79.xml"/><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80.xm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comments" Target="../comments/comment81.xml"/><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comments" Target="../comments/comment82.xm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comments" Target="../comments/comment83.xml"/><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comments" Target="../comments/comment84.xml"/></Relationships>
</file>

<file path=ppt/slides/_rels/slide87.xml.rels><?xml version="1.0" encoding="UTF-8" standalone="yes"?>
<Relationships xmlns="http://schemas.openxmlformats.org/package/2006/relationships"><Relationship Id="rId3" Type="http://schemas.openxmlformats.org/officeDocument/2006/relationships/comments" Target="../comments/comment85.xml"/><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86.xml"/><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comments" Target="../comments/comment8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7.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88.xml"/><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comments" Target="../comments/comment89.xml"/></Relationships>
</file>

<file path=ppt/slides/_rels/slide92.xml.rels><?xml version="1.0" encoding="UTF-8" standalone="yes"?>
<Relationships xmlns="http://schemas.openxmlformats.org/package/2006/relationships"><Relationship Id="rId3" Type="http://schemas.openxmlformats.org/officeDocument/2006/relationships/comments" Target="../comments/comment90.xml"/><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emf"/><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ortada.jp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9197"/>
            <a:ext cx="7384146" cy="5378995"/>
          </a:xfrm>
          <a:prstGeom prst="rect">
            <a:avLst/>
          </a:prstGeom>
        </p:spPr>
      </p:pic>
      <p:sp>
        <p:nvSpPr>
          <p:cNvPr id="3" name="AutoShape 2" descr="Resultado de imagen de USAL"/>
          <p:cNvSpPr>
            <a:spLocks noChangeAspect="1" noChangeArrowheads="1"/>
          </p:cNvSpPr>
          <p:nvPr/>
        </p:nvSpPr>
        <p:spPr bwMode="auto">
          <a:xfrm>
            <a:off x="1306701" y="-569316"/>
            <a:ext cx="1674750" cy="118566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1140" tIns="35570" rIns="71140" bIns="35570" numCol="1" anchor="t" anchorCtr="0" compatLnSpc="1">
            <a:prstTxWarp prst="textNoShape">
              <a:avLst/>
            </a:prstTxWarp>
          </a:bodyPr>
          <a:lstStyle/>
          <a:p>
            <a:endParaRPr lang="es-ES" sz="1089"/>
          </a:p>
        </p:txBody>
      </p:sp>
      <p:sp>
        <p:nvSpPr>
          <p:cNvPr id="26" name="6 CuadroTexto"/>
          <p:cNvSpPr txBox="1"/>
          <p:nvPr/>
        </p:nvSpPr>
        <p:spPr>
          <a:xfrm>
            <a:off x="454959" y="2264630"/>
            <a:ext cx="2687196" cy="707886"/>
          </a:xfrm>
          <a:prstGeom prst="rect">
            <a:avLst/>
          </a:prstGeom>
          <a:noFill/>
        </p:spPr>
        <p:txBody>
          <a:bodyPr wrap="square" lIns="0" rtlCol="0">
            <a:spAutoFit/>
          </a:bodyPr>
          <a:lstStyle/>
          <a:p>
            <a:pPr>
              <a:lnSpc>
                <a:spcPts val="2400"/>
              </a:lnSpc>
            </a:pPr>
            <a:r>
              <a:rPr lang="es-ES" sz="2200" b="1" dirty="0" smtClean="0">
                <a:solidFill>
                  <a:schemeClr val="bg1"/>
                </a:solidFill>
                <a:latin typeface="Raleway Black"/>
                <a:ea typeface="Neo Tech Std" charset="0"/>
                <a:cs typeface="Raleway Black"/>
              </a:rPr>
              <a:t>Curso:</a:t>
            </a:r>
            <a:endParaRPr lang="es-ES" sz="2200" b="1" dirty="0">
              <a:solidFill>
                <a:schemeClr val="bg1"/>
              </a:solidFill>
              <a:latin typeface="Raleway"/>
              <a:ea typeface="Neo Tech Std" charset="0"/>
              <a:cs typeface="Raleway Black"/>
            </a:endParaRPr>
          </a:p>
          <a:p>
            <a:pPr>
              <a:lnSpc>
                <a:spcPts val="2400"/>
              </a:lnSpc>
            </a:pPr>
            <a:r>
              <a:rPr lang="es-ES" sz="2200" b="1" dirty="0" err="1" smtClean="0">
                <a:solidFill>
                  <a:schemeClr val="bg1"/>
                </a:solidFill>
                <a:latin typeface="Raleway"/>
                <a:ea typeface="Neo Tech Std" charset="0"/>
                <a:cs typeface="Raleway Black"/>
              </a:rPr>
              <a:t>Git</a:t>
            </a:r>
            <a:endParaRPr lang="es-ES" sz="2200" b="1" dirty="0" smtClean="0">
              <a:solidFill>
                <a:schemeClr val="bg1"/>
              </a:solidFill>
              <a:latin typeface="Raleway Black"/>
              <a:ea typeface="Neo Tech Std" charset="0"/>
              <a:cs typeface="Raleway Black"/>
            </a:endParaRPr>
          </a:p>
        </p:txBody>
      </p:sp>
      <p:pic>
        <p:nvPicPr>
          <p:cNvPr id="7" name="Imagen 6"/>
          <p:cNvPicPr>
            <a:picLocks noChangeAspect="1"/>
          </p:cNvPicPr>
          <p:nvPr/>
        </p:nvPicPr>
        <p:blipFill>
          <a:blip r:embed="rId4"/>
          <a:stretch>
            <a:fillRect/>
          </a:stretch>
        </p:blipFill>
        <p:spPr>
          <a:xfrm>
            <a:off x="749232" y="4183841"/>
            <a:ext cx="381000" cy="368300"/>
          </a:xfrm>
          <a:prstGeom prst="rect">
            <a:avLst/>
          </a:prstGeom>
        </p:spPr>
      </p:pic>
      <p:cxnSp>
        <p:nvCxnSpPr>
          <p:cNvPr id="13" name="Conector recto 12"/>
          <p:cNvCxnSpPr/>
          <p:nvPr/>
        </p:nvCxnSpPr>
        <p:spPr>
          <a:xfrm>
            <a:off x="1693399" y="4652823"/>
            <a:ext cx="0" cy="17999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Conector recto 14"/>
          <p:cNvCxnSpPr/>
          <p:nvPr/>
        </p:nvCxnSpPr>
        <p:spPr>
          <a:xfrm>
            <a:off x="3080655" y="4652823"/>
            <a:ext cx="0" cy="17999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4" name="Imagen 13"/>
          <p:cNvPicPr>
            <a:picLocks noChangeAspect="1"/>
          </p:cNvPicPr>
          <p:nvPr/>
        </p:nvPicPr>
        <p:blipFill>
          <a:blip r:embed="rId5"/>
          <a:stretch>
            <a:fillRect/>
          </a:stretch>
        </p:blipFill>
        <p:spPr>
          <a:xfrm>
            <a:off x="2168953" y="4183841"/>
            <a:ext cx="381000" cy="368300"/>
          </a:xfrm>
          <a:prstGeom prst="rect">
            <a:avLst/>
          </a:prstGeom>
        </p:spPr>
      </p:pic>
      <p:pic>
        <p:nvPicPr>
          <p:cNvPr id="16" name="Imagen 15"/>
          <p:cNvPicPr>
            <a:picLocks noChangeAspect="1"/>
          </p:cNvPicPr>
          <p:nvPr/>
        </p:nvPicPr>
        <p:blipFill>
          <a:blip r:embed="rId6"/>
          <a:stretch>
            <a:fillRect/>
          </a:stretch>
        </p:blipFill>
        <p:spPr>
          <a:xfrm>
            <a:off x="3519146" y="4196541"/>
            <a:ext cx="381000" cy="355600"/>
          </a:xfrm>
          <a:prstGeom prst="rect">
            <a:avLst/>
          </a:prstGeom>
        </p:spPr>
      </p:pic>
      <p:pic>
        <p:nvPicPr>
          <p:cNvPr id="8" name="Imagen 7"/>
          <p:cNvPicPr>
            <a:picLocks noChangeAspect="1"/>
          </p:cNvPicPr>
          <p:nvPr/>
        </p:nvPicPr>
        <p:blipFill>
          <a:blip r:embed="rId7"/>
          <a:stretch>
            <a:fillRect/>
          </a:stretch>
        </p:blipFill>
        <p:spPr>
          <a:xfrm>
            <a:off x="7168450" y="2725951"/>
            <a:ext cx="1739724" cy="797835"/>
          </a:xfrm>
          <a:prstGeom prst="rect">
            <a:avLst/>
          </a:prstGeom>
        </p:spPr>
      </p:pic>
    </p:spTree>
    <p:extLst>
      <p:ext uri="{BB962C8B-B14F-4D97-AF65-F5344CB8AC3E}">
        <p14:creationId xmlns:p14="http://schemas.microsoft.com/office/powerpoint/2010/main" xmlns="" val="4731259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Working</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Directory</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Se denomina </a:t>
            </a:r>
            <a:r>
              <a:rPr lang="es-ES" dirty="0" err="1" smtClean="0"/>
              <a:t>Working</a:t>
            </a:r>
            <a:r>
              <a:rPr lang="es-ES" dirty="0" smtClean="0"/>
              <a:t> </a:t>
            </a:r>
            <a:r>
              <a:rPr lang="es-ES" dirty="0" err="1" smtClean="0"/>
              <a:t>Directory</a:t>
            </a:r>
            <a:r>
              <a:rPr lang="es-ES" dirty="0" smtClean="0"/>
              <a:t> a la copia de la versión más reciente que tiene constancia la “base de datos de </a:t>
            </a:r>
            <a:r>
              <a:rPr lang="es-ES" dirty="0" err="1" smtClean="0"/>
              <a:t>git</a:t>
            </a:r>
            <a:r>
              <a:rPr lang="es-ES" dirty="0" smtClean="0"/>
              <a:t>”</a:t>
            </a:r>
          </a:p>
          <a:p>
            <a:pPr lvl="0">
              <a:spcBef>
                <a:spcPts val="1600"/>
              </a:spcBef>
              <a:spcAft>
                <a:spcPts val="1600"/>
              </a:spcAft>
            </a:pPr>
            <a:r>
              <a:rPr lang="es-ES" dirty="0" smtClean="0"/>
              <a:t>La copia de trabajo está “expuesta” al sistema de archivos local, con lo cual, cuando trabajamos con </a:t>
            </a:r>
            <a:r>
              <a:rPr lang="es-ES" dirty="0" err="1" smtClean="0"/>
              <a:t>Git</a:t>
            </a:r>
            <a:r>
              <a:rPr lang="es-ES" dirty="0" smtClean="0"/>
              <a:t>, trabajamos con el sistema de archivos local tal y como trabajamos habitualmente en nuestro ordenador.</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Staging</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Area</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Es lo que se conoce como el área de preparación, el área de preparación es la antesala de un </a:t>
            </a:r>
            <a:r>
              <a:rPr lang="es-ES" dirty="0" err="1" smtClean="0"/>
              <a:t>commit</a:t>
            </a:r>
            <a:r>
              <a:rPr lang="es-ES" dirty="0" smtClean="0"/>
              <a:t> posterior.</a:t>
            </a:r>
          </a:p>
          <a:p>
            <a:pPr lvl="0">
              <a:spcBef>
                <a:spcPts val="1600"/>
              </a:spcBef>
              <a:spcAft>
                <a:spcPts val="1600"/>
              </a:spcAft>
            </a:pPr>
            <a:r>
              <a:rPr lang="es-ES" dirty="0" smtClean="0"/>
              <a:t>El área de preparación tiene constancia de que archivos se han añadido, modificado o borrado, esa información se almacena dentro de la carpeta .</a:t>
            </a:r>
            <a:r>
              <a:rPr lang="es-ES" dirty="0" err="1" smtClean="0"/>
              <a:t>git</a:t>
            </a:r>
            <a:r>
              <a:rPr lang="es-ES" dirty="0" smtClean="0"/>
              <a:t> de nuestro </a:t>
            </a:r>
            <a:r>
              <a:rPr lang="es-ES" dirty="0" err="1" smtClean="0"/>
              <a:t>working</a:t>
            </a:r>
            <a:r>
              <a:rPr lang="es-ES" dirty="0" smtClean="0"/>
              <a:t> </a:t>
            </a:r>
            <a:r>
              <a:rPr lang="es-ES" dirty="0" err="1" smtClean="0"/>
              <a:t>copy</a:t>
            </a:r>
            <a:r>
              <a:rPr lang="es-ES" dirty="0" smtClean="0"/>
              <a:t> local</a:t>
            </a:r>
            <a:endParaRPr lang="es-ES" dirty="0"/>
          </a:p>
        </p:txBody>
      </p:sp>
      <p:pic>
        <p:nvPicPr>
          <p:cNvPr id="5" name="Google Shape;152;p24"/>
          <p:cNvPicPr preferRelativeResize="0"/>
          <p:nvPr/>
        </p:nvPicPr>
        <p:blipFill>
          <a:blip r:embed="rId3">
            <a:alphaModFix/>
          </a:blip>
          <a:stretch>
            <a:fillRect/>
          </a:stretch>
        </p:blipFill>
        <p:spPr>
          <a:xfrm>
            <a:off x="3862950" y="2814175"/>
            <a:ext cx="2381376" cy="2194500"/>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Vs SVN – Comparativa</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Google Shape;158;p25"/>
          <p:cNvPicPr preferRelativeResize="0"/>
          <p:nvPr/>
        </p:nvPicPr>
        <p:blipFill>
          <a:blip r:embed="rId3">
            <a:alphaModFix/>
          </a:blip>
          <a:stretch>
            <a:fillRect/>
          </a:stretch>
        </p:blipFill>
        <p:spPr>
          <a:xfrm>
            <a:off x="2134532" y="1338691"/>
            <a:ext cx="7212836" cy="3691475"/>
          </a:xfrm>
          <a:prstGeom prst="rect">
            <a:avLst/>
          </a:prstGeom>
          <a:noFill/>
          <a:ln>
            <a:noFill/>
          </a:ln>
        </p:spPr>
      </p:pic>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SVN vs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164;p26"/>
          <p:cNvPicPr preferRelativeResize="0"/>
          <p:nvPr/>
        </p:nvPicPr>
        <p:blipFill>
          <a:blip r:embed="rId3">
            <a:alphaModFix/>
          </a:blip>
          <a:stretch>
            <a:fillRect/>
          </a:stretch>
        </p:blipFill>
        <p:spPr>
          <a:xfrm>
            <a:off x="3044182" y="1318124"/>
            <a:ext cx="5693800" cy="3697275"/>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SVN vs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Google Shape;171;p27"/>
          <p:cNvPicPr preferRelativeResize="0"/>
          <p:nvPr/>
        </p:nvPicPr>
        <p:blipFill>
          <a:blip r:embed="rId3">
            <a:alphaModFix/>
          </a:blip>
          <a:stretch>
            <a:fillRect/>
          </a:stretch>
        </p:blipFill>
        <p:spPr>
          <a:xfrm>
            <a:off x="2220914" y="1460914"/>
            <a:ext cx="7202776" cy="3601375"/>
          </a:xfrm>
          <a:prstGeom prst="rect">
            <a:avLst/>
          </a:prstGeom>
          <a:noFill/>
          <a:ln>
            <a:noFill/>
          </a:ln>
        </p:spPr>
      </p:pic>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Instalación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Debian</a:t>
            </a:r>
            <a:r>
              <a:rPr lang="es-ES" dirty="0" smtClean="0"/>
              <a:t>/Ubuntu: Comúnmente se utiliza </a:t>
            </a:r>
            <a:r>
              <a:rPr lang="es-ES" dirty="0" err="1" smtClean="0"/>
              <a:t>apt-get</a:t>
            </a:r>
            <a:r>
              <a:rPr lang="es-ES" dirty="0" smtClean="0"/>
              <a:t> </a:t>
            </a:r>
            <a:r>
              <a:rPr lang="es-ES" dirty="0" err="1" smtClean="0"/>
              <a:t>install</a:t>
            </a:r>
            <a:r>
              <a:rPr lang="es-ES" dirty="0" smtClean="0"/>
              <a:t> </a:t>
            </a:r>
            <a:r>
              <a:rPr lang="es-ES" dirty="0" err="1" smtClean="0"/>
              <a:t>git</a:t>
            </a:r>
            <a:endParaRPr lang="es-ES" dirty="0" smtClean="0"/>
          </a:p>
          <a:p>
            <a:pPr marL="457200" lvl="0" indent="-342900">
              <a:buSzPts val="1800"/>
              <a:buChar char="●"/>
            </a:pPr>
            <a:r>
              <a:rPr lang="es-ES" dirty="0" smtClean="0"/>
              <a:t>Para otros sistemas operativos, </a:t>
            </a:r>
            <a:r>
              <a:rPr lang="es-ES" dirty="0" err="1" smtClean="0"/>
              <a:t>incluído</a:t>
            </a:r>
            <a:r>
              <a:rPr lang="es-ES" dirty="0" smtClean="0"/>
              <a:t> </a:t>
            </a:r>
            <a:r>
              <a:rPr lang="es-ES" dirty="0" err="1" smtClean="0"/>
              <a:t>Debian</a:t>
            </a:r>
            <a:r>
              <a:rPr lang="es-ES" dirty="0" smtClean="0"/>
              <a:t>/Ubuntu, también podemos descargar el binario de la página oficial y llevar a cabo la instalación: </a:t>
            </a:r>
            <a:r>
              <a:rPr lang="es-ES" u="sng" dirty="0" smtClean="0">
                <a:solidFill>
                  <a:schemeClr val="hlink"/>
                </a:solidFill>
                <a:hlinkClick r:id="rId3"/>
              </a:rPr>
              <a:t>https://git-scm.com/downloads</a:t>
            </a:r>
            <a:endParaRPr lang="es-ES" dirty="0" smtClean="0"/>
          </a:p>
          <a:p>
            <a:pPr marL="457200" lvl="0" indent="-342900">
              <a:buSzPts val="1800"/>
              <a:buChar char="●"/>
            </a:pPr>
            <a:r>
              <a:rPr lang="es-ES" dirty="0" smtClean="0"/>
              <a:t>Chuleta de comandos básicos:</a:t>
            </a:r>
            <a:br>
              <a:rPr lang="es-ES" dirty="0" smtClean="0"/>
            </a:br>
            <a:r>
              <a:rPr lang="es-ES" dirty="0" smtClean="0"/>
              <a:t>https://services.github.com/on-demand/downloads/es_ES/github-git-cheat-sheet.pdf</a:t>
            </a:r>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Configuración inicial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dirty="0" smtClean="0"/>
              <a:t>En la web de </a:t>
            </a:r>
            <a:r>
              <a:rPr lang="es-ES" dirty="0" err="1" smtClean="0"/>
              <a:t>Git</a:t>
            </a:r>
            <a:r>
              <a:rPr lang="es-ES" dirty="0" smtClean="0"/>
              <a:t> podremos encontrar tanto en la guía de referencia como en el online </a:t>
            </a:r>
            <a:r>
              <a:rPr lang="es-ES" dirty="0" err="1" smtClean="0"/>
              <a:t>book</a:t>
            </a:r>
            <a:r>
              <a:rPr lang="es-ES" dirty="0" smtClean="0"/>
              <a:t> toda la información que podamos llegar a necesitar:</a:t>
            </a:r>
            <a:br>
              <a:rPr lang="es-ES" dirty="0" smtClean="0"/>
            </a:br>
            <a:r>
              <a:rPr lang="es-ES" u="sng" dirty="0" smtClean="0">
                <a:solidFill>
                  <a:schemeClr val="hlink"/>
                </a:solidFill>
                <a:hlinkClick r:id="rId3"/>
              </a:rPr>
              <a:t>https://git-scm.com/doc</a:t>
            </a:r>
            <a:endParaRPr lang="es-ES" dirty="0" smtClean="0"/>
          </a:p>
          <a:p>
            <a:pPr marL="457200" lvl="0" indent="-304800">
              <a:buSzPts val="1200"/>
              <a:buChar char="●"/>
            </a:pPr>
            <a:r>
              <a:rPr lang="es-ES" dirty="0" err="1" smtClean="0"/>
              <a:t>Git</a:t>
            </a:r>
            <a:r>
              <a:rPr lang="es-ES" dirty="0" smtClean="0"/>
              <a:t> provee de un comando para establecer ciertos parámetros de configuración, los más comunes suelen ser:</a:t>
            </a:r>
            <a:br>
              <a:rPr lang="es-ES" dirty="0" smtClean="0"/>
            </a:br>
            <a:r>
              <a:rPr lang="es-ES" b="1" dirty="0" smtClean="0"/>
              <a:t>user.name:</a:t>
            </a:r>
            <a:r>
              <a:rPr lang="es-ES" dirty="0" smtClean="0"/>
              <a:t> Establecemos el nombre del usuario que irá en los </a:t>
            </a:r>
            <a:r>
              <a:rPr lang="es-ES" dirty="0" err="1" smtClean="0"/>
              <a:t>commits</a:t>
            </a:r>
            <a:r>
              <a:rPr lang="es-ES" dirty="0" smtClean="0"/>
              <a:t/>
            </a:r>
            <a:br>
              <a:rPr lang="es-ES" dirty="0" smtClean="0"/>
            </a:br>
            <a:r>
              <a:rPr lang="es-ES" b="1" dirty="0" err="1" smtClean="0"/>
              <a:t>user.email</a:t>
            </a:r>
            <a:r>
              <a:rPr lang="es-ES" b="1" dirty="0" smtClean="0"/>
              <a:t>:</a:t>
            </a:r>
            <a:r>
              <a:rPr lang="es-ES" dirty="0" smtClean="0"/>
              <a:t> Establecemos el mail del usuario que irá en los </a:t>
            </a:r>
            <a:r>
              <a:rPr lang="es-ES" dirty="0" err="1" smtClean="0"/>
              <a:t>commits</a:t>
            </a:r>
            <a:r>
              <a:rPr lang="es-ES" dirty="0" smtClean="0"/>
              <a:t/>
            </a:r>
            <a:br>
              <a:rPr lang="es-ES" dirty="0" smtClean="0"/>
            </a:br>
            <a:r>
              <a:rPr lang="es-ES" b="1" dirty="0" err="1" smtClean="0"/>
              <a:t>core.editor</a:t>
            </a:r>
            <a:r>
              <a:rPr lang="es-ES" dirty="0" smtClean="0"/>
              <a:t>: Posibilidad de alterar el editor de texto por defecto cuando </a:t>
            </a:r>
            <a:r>
              <a:rPr lang="es-ES" dirty="0" err="1" smtClean="0"/>
              <a:t>git</a:t>
            </a:r>
            <a:r>
              <a:rPr lang="es-ES" dirty="0" smtClean="0"/>
              <a:t> necesita que introduzcas algún mensaje</a:t>
            </a:r>
            <a:br>
              <a:rPr lang="es-ES" dirty="0" smtClean="0"/>
            </a:br>
            <a:r>
              <a:rPr lang="es-ES" b="1" dirty="0" err="1" smtClean="0"/>
              <a:t>commit.template</a:t>
            </a:r>
            <a:r>
              <a:rPr lang="es-ES" dirty="0" smtClean="0"/>
              <a:t>: La plantilla para los </a:t>
            </a:r>
            <a:r>
              <a:rPr lang="es-ES" dirty="0" err="1" smtClean="0"/>
              <a:t>commits</a:t>
            </a:r>
            <a:r>
              <a:rPr lang="es-ES" dirty="0" smtClean="0"/>
              <a:t/>
            </a:r>
            <a:br>
              <a:rPr lang="es-ES" dirty="0" smtClean="0"/>
            </a:br>
            <a:r>
              <a:rPr lang="es-ES" b="1" dirty="0" err="1" smtClean="0"/>
              <a:t>user.signingkey</a:t>
            </a:r>
            <a:r>
              <a:rPr lang="es-ES" dirty="0" smtClean="0"/>
              <a:t>: La llave de firma para los </a:t>
            </a:r>
            <a:r>
              <a:rPr lang="es-ES" dirty="0" err="1" smtClean="0"/>
              <a:t>commits</a:t>
            </a:r>
            <a:r>
              <a:rPr lang="es-ES" dirty="0" smtClean="0"/>
              <a:t/>
            </a:r>
            <a:br>
              <a:rPr lang="es-ES" dirty="0" smtClean="0"/>
            </a:br>
            <a:r>
              <a:rPr lang="es-ES" b="1" dirty="0" err="1" smtClean="0"/>
              <a:t>core.excludefile</a:t>
            </a:r>
            <a:r>
              <a:rPr lang="es-ES" b="1" dirty="0" smtClean="0"/>
              <a:t>:</a:t>
            </a:r>
            <a:r>
              <a:rPr lang="es-ES" dirty="0" smtClean="0"/>
              <a:t> Una lista de extensiones para excluir ficheros</a:t>
            </a:r>
            <a:br>
              <a:rPr lang="es-ES" dirty="0" smtClean="0"/>
            </a:br>
            <a:r>
              <a:rPr lang="es-ES" b="1" dirty="0" err="1" smtClean="0"/>
              <a:t>color.ui</a:t>
            </a:r>
            <a:r>
              <a:rPr lang="es-ES" b="1" dirty="0" smtClean="0"/>
              <a:t>:</a:t>
            </a:r>
            <a:r>
              <a:rPr lang="es-ES" dirty="0" smtClean="0"/>
              <a:t> Podrías cambiar el color cuando avise de que un fichero está </a:t>
            </a:r>
            <a:r>
              <a:rPr lang="es-ES" dirty="0" err="1" smtClean="0"/>
              <a:t>unstaged</a:t>
            </a:r>
            <a:r>
              <a:rPr lang="es-ES" dirty="0" smtClean="0"/>
              <a:t>, </a:t>
            </a:r>
            <a:r>
              <a:rPr lang="es-ES" dirty="0" err="1" smtClean="0"/>
              <a:t>untracked</a:t>
            </a:r>
            <a:r>
              <a:rPr lang="es-ES" dirty="0" smtClean="0"/>
              <a:t>, etc.</a:t>
            </a:r>
            <a:br>
              <a:rPr lang="es-ES" dirty="0" smtClean="0"/>
            </a:br>
            <a:r>
              <a:rPr lang="es-ES" b="1" dirty="0" err="1" smtClean="0"/>
              <a:t>merge.tool</a:t>
            </a:r>
            <a:r>
              <a:rPr lang="es-ES" b="1" dirty="0" smtClean="0"/>
              <a:t>:</a:t>
            </a:r>
            <a:r>
              <a:rPr lang="es-ES" dirty="0" smtClean="0"/>
              <a:t> Posibilidad de alterar la herramienta a modo de resolución de conflictos/fusiones</a:t>
            </a:r>
            <a:br>
              <a:rPr lang="es-ES" dirty="0" smtClean="0"/>
            </a:br>
            <a:r>
              <a:rPr lang="es-ES" b="1" dirty="0" err="1" smtClean="0"/>
              <a:t>core.autocrlf</a:t>
            </a:r>
            <a:r>
              <a:rPr lang="es-ES" b="1" dirty="0" smtClean="0"/>
              <a:t>:</a:t>
            </a:r>
            <a:r>
              <a:rPr lang="es-ES" dirty="0" smtClean="0"/>
              <a:t> Como controlar el retorno de carro</a:t>
            </a:r>
          </a:p>
          <a:p>
            <a:pPr marL="457200" lvl="0" indent="-342900">
              <a:buSzPts val="1800"/>
            </a:pPr>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Configuración inicial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La información de la configuración de </a:t>
            </a:r>
            <a:r>
              <a:rPr lang="es-ES" dirty="0" err="1" smtClean="0"/>
              <a:t>Git</a:t>
            </a:r>
            <a:r>
              <a:rPr lang="es-ES" dirty="0" smtClean="0"/>
              <a:t> se puede almacenar en tres localizaciones distintas:</a:t>
            </a:r>
            <a:br>
              <a:rPr lang="es-ES" dirty="0" smtClean="0"/>
            </a:br>
            <a:r>
              <a:rPr lang="es-ES" dirty="0" smtClean="0"/>
              <a:t/>
            </a:r>
            <a:br>
              <a:rPr lang="es-ES" dirty="0" smtClean="0"/>
            </a:br>
            <a:r>
              <a:rPr lang="es-ES" dirty="0" smtClean="0"/>
              <a:t>En Linux:</a:t>
            </a:r>
          </a:p>
          <a:p>
            <a:pPr marL="457200" lvl="0" indent="-304800">
              <a:spcBef>
                <a:spcPts val="1600"/>
              </a:spcBef>
              <a:buSzPts val="1200"/>
              <a:buChar char="●"/>
            </a:pPr>
            <a:r>
              <a:rPr lang="es-ES" dirty="0" smtClean="0"/>
              <a:t>/</a:t>
            </a:r>
            <a:r>
              <a:rPr lang="es-ES" dirty="0" err="1" smtClean="0"/>
              <a:t>etc</a:t>
            </a:r>
            <a:r>
              <a:rPr lang="es-ES" dirty="0" smtClean="0"/>
              <a:t>/</a:t>
            </a:r>
            <a:r>
              <a:rPr lang="es-ES" dirty="0" err="1" smtClean="0"/>
              <a:t>gitconfig</a:t>
            </a:r>
            <a:r>
              <a:rPr lang="es-ES" dirty="0" smtClean="0"/>
              <a:t>: (Configuración Global)</a:t>
            </a:r>
            <a:br>
              <a:rPr lang="es-ES" dirty="0" smtClean="0"/>
            </a:br>
            <a:endParaRPr lang="es-ES" dirty="0" smtClean="0"/>
          </a:p>
          <a:p>
            <a:pPr marL="457200" lvl="0" indent="-304800">
              <a:buSzPts val="1200"/>
              <a:buChar char="●"/>
            </a:pPr>
            <a:r>
              <a:rPr lang="es-ES" dirty="0" smtClean="0"/>
              <a:t>~/.</a:t>
            </a:r>
            <a:r>
              <a:rPr lang="es-ES" dirty="0" err="1" smtClean="0"/>
              <a:t>gitconfig</a:t>
            </a:r>
            <a:r>
              <a:rPr lang="es-ES" dirty="0" smtClean="0"/>
              <a:t>: (Configuración global por usuario)</a:t>
            </a:r>
          </a:p>
          <a:p>
            <a:pPr marL="457200" lvl="0" indent="-304800">
              <a:buSzPts val="1200"/>
              <a:buChar char="●"/>
            </a:pPr>
            <a:r>
              <a:rPr lang="es-ES" dirty="0" smtClean="0"/>
              <a:t>.</a:t>
            </a:r>
            <a:r>
              <a:rPr lang="es-ES" dirty="0" err="1" smtClean="0"/>
              <a:t>git</a:t>
            </a:r>
            <a:r>
              <a:rPr lang="es-ES" dirty="0" smtClean="0"/>
              <a:t>/</a:t>
            </a:r>
            <a:r>
              <a:rPr lang="es-ES" dirty="0" err="1" smtClean="0"/>
              <a:t>config</a:t>
            </a:r>
            <a:r>
              <a:rPr lang="es-ES" dirty="0" smtClean="0"/>
              <a:t> (Configuración local de ese repositorio en concreto, tiene la más alta preferencia)</a:t>
            </a:r>
          </a:p>
          <a:p>
            <a:pPr lvl="0">
              <a:spcBef>
                <a:spcPts val="1600"/>
              </a:spcBef>
            </a:pPr>
            <a:r>
              <a:rPr lang="es-ES" dirty="0" smtClean="0"/>
              <a:t>En Windows (Ambas configuraciones globales):</a:t>
            </a:r>
          </a:p>
          <a:p>
            <a:pPr marL="457200" lvl="0" indent="-304800">
              <a:spcBef>
                <a:spcPts val="1600"/>
              </a:spcBef>
              <a:buSzPts val="1200"/>
              <a:buChar char="●"/>
            </a:pPr>
            <a:r>
              <a:rPr lang="es-ES" dirty="0" smtClean="0"/>
              <a:t>C:\Users\%USER%\gitconfig</a:t>
            </a:r>
          </a:p>
          <a:p>
            <a:pPr marL="457200" lvl="0" indent="-304800">
              <a:buSzPts val="1200"/>
              <a:buChar char="●"/>
            </a:pPr>
            <a:r>
              <a:rPr lang="es-ES" dirty="0" smtClean="0"/>
              <a:t>C:\Documents and </a:t>
            </a:r>
            <a:r>
              <a:rPr lang="es-ES" dirty="0" err="1" smtClean="0"/>
              <a:t>Settings</a:t>
            </a:r>
            <a:r>
              <a:rPr lang="es-ES" dirty="0" smtClean="0"/>
              <a:t>\</a:t>
            </a:r>
            <a:r>
              <a:rPr lang="es-ES" dirty="0" err="1" smtClean="0"/>
              <a:t>All</a:t>
            </a:r>
            <a:r>
              <a:rPr lang="es-ES" dirty="0" smtClean="0"/>
              <a:t> </a:t>
            </a:r>
            <a:r>
              <a:rPr lang="es-ES" dirty="0" err="1" smtClean="0"/>
              <a:t>Users</a:t>
            </a:r>
            <a:r>
              <a:rPr lang="es-ES" dirty="0" smtClean="0"/>
              <a:t>\</a:t>
            </a:r>
            <a:r>
              <a:rPr lang="es-ES" dirty="0" err="1" smtClean="0"/>
              <a:t>Application</a:t>
            </a:r>
            <a:r>
              <a:rPr lang="es-ES" dirty="0" smtClean="0"/>
              <a:t> Data\</a:t>
            </a:r>
            <a:r>
              <a:rPr lang="es-ES" dirty="0" err="1" smtClean="0"/>
              <a:t>Git</a:t>
            </a:r>
            <a:r>
              <a:rPr lang="es-ES" dirty="0" smtClean="0"/>
              <a:t>\</a:t>
            </a:r>
            <a:r>
              <a:rPr lang="es-ES" dirty="0" err="1" smtClean="0"/>
              <a:t>config</a:t>
            </a:r>
            <a:r>
              <a:rPr lang="es-ES" dirty="0" smtClean="0"/>
              <a:t>\</a:t>
            </a:r>
            <a:r>
              <a:rPr lang="es-ES" dirty="0" err="1" smtClean="0"/>
              <a:t>gitconfig</a:t>
            </a:r>
            <a:r>
              <a:rPr lang="es-ES" dirty="0" smtClean="0"/>
              <a:t/>
            </a:r>
            <a:br>
              <a:rPr lang="es-ES" dirty="0" smtClean="0"/>
            </a:br>
            <a:endParaRPr lang="es-ES" dirty="0" smtClean="0"/>
          </a:p>
          <a:p>
            <a:pPr marL="457200" lvl="0" indent="-304800">
              <a:buSzPts val="1200"/>
              <a:buChar char="●"/>
            </a:pPr>
            <a:r>
              <a:rPr lang="es-ES" dirty="0" smtClean="0"/>
              <a:t>En ambos SO, las preferencias locales tienen prioridad sobre las globales</a:t>
            </a:r>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Configuración inicial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a:t>
            </a:r>
            <a:r>
              <a:rPr lang="es-ES" dirty="0" err="1" smtClean="0"/>
              <a:t>config</a:t>
            </a:r>
            <a:r>
              <a:rPr lang="es-ES" dirty="0" smtClean="0"/>
              <a:t> --global user.name “</a:t>
            </a:r>
            <a:r>
              <a:rPr lang="es-ES" dirty="0" err="1" smtClean="0"/>
              <a:t>PaKito</a:t>
            </a:r>
            <a:r>
              <a:rPr lang="es-ES" dirty="0" smtClean="0"/>
              <a:t> </a:t>
            </a:r>
            <a:r>
              <a:rPr lang="es-ES" dirty="0" err="1" smtClean="0"/>
              <a:t>ChoKoLaTe</a:t>
            </a:r>
            <a:r>
              <a:rPr lang="es-ES" dirty="0" smtClean="0"/>
              <a:t>”</a:t>
            </a:r>
          </a:p>
          <a:p>
            <a:pPr marL="457200" lvl="0" indent="-342900">
              <a:buSzPts val="1800"/>
              <a:buChar char="●"/>
            </a:pPr>
            <a:r>
              <a:rPr lang="es-ES" dirty="0" err="1" smtClean="0"/>
              <a:t>git</a:t>
            </a:r>
            <a:r>
              <a:rPr lang="es-ES" dirty="0" smtClean="0"/>
              <a:t> </a:t>
            </a:r>
            <a:r>
              <a:rPr lang="es-ES" dirty="0" err="1" smtClean="0"/>
              <a:t>config</a:t>
            </a:r>
            <a:r>
              <a:rPr lang="es-ES" dirty="0" smtClean="0"/>
              <a:t> --global </a:t>
            </a:r>
            <a:r>
              <a:rPr lang="es-ES" dirty="0" err="1" smtClean="0"/>
              <a:t>user.email</a:t>
            </a:r>
            <a:r>
              <a:rPr lang="es-ES" dirty="0" smtClean="0"/>
              <a:t> pakito@choko.com</a:t>
            </a:r>
          </a:p>
          <a:p>
            <a:pPr lvl="0">
              <a:spcBef>
                <a:spcPts val="1600"/>
              </a:spcBef>
            </a:pPr>
            <a:r>
              <a:rPr lang="es-ES" dirty="0" smtClean="0"/>
              <a:t>Comprobamos la configuración…</a:t>
            </a:r>
          </a:p>
          <a:p>
            <a:pPr marL="457200" lvl="0" indent="-342900">
              <a:spcBef>
                <a:spcPts val="1600"/>
              </a:spcBef>
              <a:buSzPts val="1800"/>
              <a:buChar char="●"/>
            </a:pPr>
            <a:r>
              <a:rPr lang="es-ES" dirty="0" err="1" smtClean="0"/>
              <a:t>git</a:t>
            </a:r>
            <a:r>
              <a:rPr lang="es-ES" dirty="0" smtClean="0"/>
              <a:t> </a:t>
            </a:r>
            <a:r>
              <a:rPr lang="es-ES" dirty="0" err="1" smtClean="0"/>
              <a:t>config</a:t>
            </a:r>
            <a:r>
              <a:rPr lang="es-ES" dirty="0" smtClean="0"/>
              <a:t> --</a:t>
            </a:r>
            <a:r>
              <a:rPr lang="es-ES" dirty="0" err="1" smtClean="0"/>
              <a:t>list</a:t>
            </a:r>
            <a:endParaRPr lang="es-ES" dirty="0" smtClean="0"/>
          </a:p>
          <a:p>
            <a:pPr lvl="0">
              <a:spcBef>
                <a:spcPts val="1600"/>
              </a:spcBef>
              <a:spcAft>
                <a:spcPts val="1600"/>
              </a:spcAft>
            </a:pPr>
            <a:r>
              <a:rPr lang="es-ES" dirty="0" smtClean="0"/>
              <a:t>Si no indicamos esta información mínima… </a:t>
            </a:r>
            <a:r>
              <a:rPr lang="es-ES" dirty="0" err="1" smtClean="0"/>
              <a:t>Git</a:t>
            </a:r>
            <a:r>
              <a:rPr lang="es-ES" dirty="0" smtClean="0"/>
              <a:t> nos indicará:</a:t>
            </a:r>
            <a:br>
              <a:rPr lang="es-ES" dirty="0" smtClean="0"/>
            </a:br>
            <a:r>
              <a:rPr lang="es-ES" dirty="0" smtClean="0"/>
              <a:t> “</a:t>
            </a:r>
            <a:r>
              <a:rPr lang="es-ES" dirty="0" err="1" smtClean="0"/>
              <a:t>Go</a:t>
            </a:r>
            <a:r>
              <a:rPr lang="es-ES" dirty="0" smtClean="0"/>
              <a:t> </a:t>
            </a:r>
            <a:r>
              <a:rPr lang="es-ES" dirty="0" err="1" smtClean="0"/>
              <a:t>to</a:t>
            </a:r>
            <a:r>
              <a:rPr lang="es-ES" dirty="0" smtClean="0"/>
              <a:t> Cuenca </a:t>
            </a:r>
            <a:r>
              <a:rPr lang="es-ES" dirty="0" err="1" smtClean="0"/>
              <a:t>majete</a:t>
            </a:r>
            <a:r>
              <a:rPr lang="es-ES" dirty="0" smtClean="0"/>
              <a:t>” :D</a:t>
            </a:r>
          </a:p>
          <a:p>
            <a:pPr lvl="0"/>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Protocolos de </a:t>
            </a:r>
            <a:r>
              <a:rPr lang="es-ES" sz="1800" b="1" dirty="0" err="1" smtClean="0">
                <a:solidFill>
                  <a:srgbClr val="FF0000"/>
                </a:solidFill>
                <a:latin typeface="Pluto Sans Heavy"/>
                <a:ea typeface="Neo Tech Std" charset="0"/>
                <a:cs typeface="Pluto Sans Heavy"/>
              </a:rPr>
              <a:t>inicalización</a:t>
            </a:r>
            <a:r>
              <a:rPr lang="es-ES" sz="1800" b="1" dirty="0" smtClean="0">
                <a:solidFill>
                  <a:srgbClr val="FF0000"/>
                </a:solidFill>
                <a:latin typeface="Pluto Sans Heavy"/>
                <a:ea typeface="Neo Tech Std" charset="0"/>
                <a:cs typeface="Pluto Sans Heavy"/>
              </a:rPr>
              <a:t> en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A nivel de Fichero:</a:t>
            </a:r>
          </a:p>
          <a:p>
            <a:pPr marL="914400" lvl="1" indent="-317500">
              <a:buSzPts val="1400"/>
              <a:buChar char="○"/>
            </a:pPr>
            <a:r>
              <a:rPr lang="es-ES" dirty="0" smtClean="0"/>
              <a:t>Puede resultar útil para trabajo en local o por unidades de red compartidas</a:t>
            </a:r>
          </a:p>
          <a:p>
            <a:pPr marL="457200" lvl="0" indent="-342900">
              <a:buSzPts val="1800"/>
              <a:buChar char="●"/>
            </a:pPr>
            <a:r>
              <a:rPr lang="es-ES" dirty="0" smtClean="0"/>
              <a:t>HTTP:</a:t>
            </a:r>
          </a:p>
          <a:p>
            <a:pPr marL="914400" lvl="1" indent="-317500">
              <a:buSzPts val="1400"/>
              <a:buChar char="○"/>
            </a:pPr>
            <a:r>
              <a:rPr lang="es-ES" dirty="0" smtClean="0"/>
              <a:t>Emplea HTTP para la comunicación. No es seguro par el envío de credenciales</a:t>
            </a:r>
          </a:p>
          <a:p>
            <a:pPr marL="457200" lvl="0" indent="-342900">
              <a:buSzPts val="1800"/>
              <a:buChar char="●"/>
            </a:pPr>
            <a:r>
              <a:rPr lang="es-ES" dirty="0" smtClean="0"/>
              <a:t>HTTPS:</a:t>
            </a:r>
          </a:p>
          <a:p>
            <a:pPr marL="914400" lvl="1" indent="-317500">
              <a:buSzPts val="1400"/>
              <a:buChar char="○"/>
            </a:pPr>
            <a:r>
              <a:rPr lang="es-ES" dirty="0" smtClean="0"/>
              <a:t>Emplea HTTPS para la comunicación. Seguro. Normalmente se emplean pares usuario/clave para autenticación</a:t>
            </a:r>
          </a:p>
          <a:p>
            <a:pPr marL="457200" lvl="0" indent="-342900">
              <a:buSzPts val="1800"/>
              <a:buChar char="●"/>
            </a:pPr>
            <a:r>
              <a:rPr lang="es-ES" dirty="0" smtClean="0"/>
              <a:t>SSH:</a:t>
            </a:r>
          </a:p>
          <a:p>
            <a:pPr marL="914400" lvl="1" indent="-317500">
              <a:buSzPts val="1400"/>
              <a:buChar char="○"/>
            </a:pPr>
            <a:r>
              <a:rPr lang="es-ES" dirty="0" smtClean="0"/>
              <a:t>Emplea protocolo SSH para la comunicación. El más seguro. Empleando llaves SSH para criptografía asimétrica</a:t>
            </a:r>
          </a:p>
          <a:p>
            <a:pPr lvl="0"/>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ortada.jp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9197"/>
            <a:ext cx="7384146" cy="5378995"/>
          </a:xfrm>
          <a:prstGeom prst="rect">
            <a:avLst/>
          </a:prstGeom>
        </p:spPr>
      </p:pic>
      <p:sp>
        <p:nvSpPr>
          <p:cNvPr id="3" name="AutoShape 2" descr="Resultado de imagen de USAL"/>
          <p:cNvSpPr>
            <a:spLocks noChangeAspect="1" noChangeArrowheads="1"/>
          </p:cNvSpPr>
          <p:nvPr/>
        </p:nvSpPr>
        <p:spPr bwMode="auto">
          <a:xfrm>
            <a:off x="1306701" y="-569316"/>
            <a:ext cx="1674750" cy="118566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1140" tIns="35570" rIns="71140" bIns="35570" numCol="1" anchor="t" anchorCtr="0" compatLnSpc="1">
            <a:prstTxWarp prst="textNoShape">
              <a:avLst/>
            </a:prstTxWarp>
          </a:bodyPr>
          <a:lstStyle/>
          <a:p>
            <a:endParaRPr lang="es-ES" sz="1089"/>
          </a:p>
        </p:txBody>
      </p:sp>
      <p:sp>
        <p:nvSpPr>
          <p:cNvPr id="26" name="6 CuadroTexto"/>
          <p:cNvSpPr txBox="1"/>
          <p:nvPr/>
        </p:nvSpPr>
        <p:spPr>
          <a:xfrm>
            <a:off x="454959" y="2264630"/>
            <a:ext cx="2687196" cy="1015663"/>
          </a:xfrm>
          <a:prstGeom prst="rect">
            <a:avLst/>
          </a:prstGeom>
          <a:noFill/>
        </p:spPr>
        <p:txBody>
          <a:bodyPr wrap="square" lIns="0" rtlCol="0">
            <a:spAutoFit/>
          </a:bodyPr>
          <a:lstStyle/>
          <a:p>
            <a:pPr>
              <a:lnSpc>
                <a:spcPts val="2400"/>
              </a:lnSpc>
            </a:pPr>
            <a:r>
              <a:rPr lang="es-ES" sz="2200" b="1" dirty="0" err="1" smtClean="0">
                <a:solidFill>
                  <a:schemeClr val="bg1"/>
                </a:solidFill>
                <a:latin typeface="Raleway Black"/>
                <a:ea typeface="Neo Tech Std" charset="0"/>
                <a:cs typeface="Raleway Black"/>
              </a:rPr>
              <a:t>Git</a:t>
            </a:r>
            <a:r>
              <a:rPr lang="es-ES" sz="2200" b="1" dirty="0" smtClean="0">
                <a:solidFill>
                  <a:schemeClr val="bg1"/>
                </a:solidFill>
                <a:latin typeface="Raleway Black"/>
                <a:ea typeface="Neo Tech Std" charset="0"/>
                <a:cs typeface="Raleway Black"/>
              </a:rPr>
              <a:t>: Sistema de control de versiones</a:t>
            </a:r>
          </a:p>
        </p:txBody>
      </p:sp>
      <p:pic>
        <p:nvPicPr>
          <p:cNvPr id="8" name="Imagen 7"/>
          <p:cNvPicPr>
            <a:picLocks noChangeAspect="1"/>
          </p:cNvPicPr>
          <p:nvPr/>
        </p:nvPicPr>
        <p:blipFill>
          <a:blip r:embed="rId4"/>
          <a:stretch>
            <a:fillRect/>
          </a:stretch>
        </p:blipFill>
        <p:spPr>
          <a:xfrm>
            <a:off x="7168450" y="2725951"/>
            <a:ext cx="1739724" cy="797835"/>
          </a:xfrm>
          <a:prstGeom prst="rect">
            <a:avLst/>
          </a:prstGeom>
        </p:spPr>
      </p:pic>
    </p:spTree>
    <p:extLst>
      <p:ext uri="{BB962C8B-B14F-4D97-AF65-F5344CB8AC3E}">
        <p14:creationId xmlns:p14="http://schemas.microsoft.com/office/powerpoint/2010/main" xmlns="" val="4731259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Credenciales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Al trabajar con repositorios remotos se requieren credenciales</a:t>
            </a:r>
            <a:br>
              <a:rPr lang="es-ES" dirty="0" smtClean="0"/>
            </a:br>
            <a:endParaRPr lang="es-ES" dirty="0" smtClean="0"/>
          </a:p>
          <a:p>
            <a:pPr marL="457200" lvl="0" indent="-342900">
              <a:buSzPts val="1800"/>
              <a:buChar char="●"/>
            </a:pPr>
            <a:r>
              <a:rPr lang="es-ES" dirty="0" smtClean="0"/>
              <a:t>Tener que introducirlas una y otra vez cada vez que hablemos con el servidor remoto no es operativo</a:t>
            </a:r>
            <a:br>
              <a:rPr lang="es-ES" dirty="0" smtClean="0"/>
            </a:br>
            <a:endParaRPr lang="es-ES" dirty="0" smtClean="0"/>
          </a:p>
          <a:p>
            <a:pPr marL="457200" lvl="0" indent="-342900">
              <a:buSzPts val="1800"/>
              <a:buChar char="●"/>
            </a:pPr>
            <a:r>
              <a:rPr lang="es-ES" dirty="0" err="1" smtClean="0"/>
              <a:t>Git</a:t>
            </a:r>
            <a:r>
              <a:rPr lang="es-ES" dirty="0" smtClean="0"/>
              <a:t> proporciona una valija (especie de caché de credenciales) de credenciales donde almacena de modo seguro y cachea credenciales por usuario y repositorio</a:t>
            </a:r>
          </a:p>
          <a:p>
            <a:pPr marL="914400" lvl="1" indent="-317500">
              <a:buSzPts val="1400"/>
              <a:buChar char="○"/>
            </a:pPr>
            <a:r>
              <a:rPr lang="es-ES" dirty="0" smtClean="0"/>
              <a:t>Depende del tipo de herramienta lo gestionará de una u otra forma</a:t>
            </a:r>
            <a:br>
              <a:rPr lang="es-ES" dirty="0" smtClean="0"/>
            </a:br>
            <a:r>
              <a:rPr lang="es-ES" dirty="0" smtClean="0"/>
              <a:t>Ej.: </a:t>
            </a:r>
            <a:r>
              <a:rPr lang="es-ES" dirty="0" err="1" smtClean="0"/>
              <a:t>SourceTree</a:t>
            </a:r>
            <a:r>
              <a:rPr lang="es-ES" dirty="0" smtClean="0"/>
              <a:t> - Tools &gt; </a:t>
            </a:r>
            <a:r>
              <a:rPr lang="es-ES" dirty="0" err="1" smtClean="0"/>
              <a:t>Options</a:t>
            </a:r>
            <a:r>
              <a:rPr lang="es-ES" dirty="0" smtClean="0"/>
              <a:t> &gt; </a:t>
            </a:r>
            <a:r>
              <a:rPr lang="es-ES" dirty="0" err="1" smtClean="0"/>
              <a:t>Authentication</a:t>
            </a: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Credenciales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Comando que permite que se guarden las credenciales en caché unos 5 minutos</a:t>
            </a:r>
            <a:br>
              <a:rPr lang="es-ES" dirty="0" smtClean="0"/>
            </a:br>
            <a:r>
              <a:rPr lang="es-ES" dirty="0" err="1" smtClean="0"/>
              <a:t>git</a:t>
            </a:r>
            <a:r>
              <a:rPr lang="es-ES" dirty="0" smtClean="0"/>
              <a:t> </a:t>
            </a:r>
            <a:r>
              <a:rPr lang="es-ES" dirty="0" err="1" smtClean="0"/>
              <a:t>config</a:t>
            </a:r>
            <a:r>
              <a:rPr lang="es-ES" dirty="0" smtClean="0"/>
              <a:t> --global </a:t>
            </a:r>
            <a:r>
              <a:rPr lang="es-ES" dirty="0" err="1" smtClean="0"/>
              <a:t>credential.helper</a:t>
            </a:r>
            <a:r>
              <a:rPr lang="es-ES" dirty="0" smtClean="0"/>
              <a:t> cache</a:t>
            </a:r>
            <a:br>
              <a:rPr lang="es-ES" dirty="0" smtClean="0"/>
            </a:br>
            <a:endParaRPr lang="es-ES" dirty="0" smtClean="0"/>
          </a:p>
          <a:p>
            <a:pPr marL="457200" lvl="0" indent="-342900">
              <a:buSzPts val="1800"/>
              <a:buChar char="●"/>
            </a:pPr>
            <a:r>
              <a:rPr lang="es-ES" dirty="0" smtClean="0"/>
              <a:t>Mediante este comando, </a:t>
            </a:r>
            <a:r>
              <a:rPr lang="es-ES" dirty="0" err="1" smtClean="0"/>
              <a:t>git</a:t>
            </a:r>
            <a:r>
              <a:rPr lang="es-ES" dirty="0" smtClean="0"/>
              <a:t> guardará de forma permanente las credenciales que usemos para acceder al repositorio</a:t>
            </a:r>
            <a:br>
              <a:rPr lang="es-ES" dirty="0" smtClean="0"/>
            </a:br>
            <a:r>
              <a:rPr lang="es-ES" dirty="0" err="1" smtClean="0"/>
              <a:t>git</a:t>
            </a:r>
            <a:r>
              <a:rPr lang="es-ES" dirty="0" smtClean="0"/>
              <a:t> </a:t>
            </a:r>
            <a:r>
              <a:rPr lang="es-ES" dirty="0" err="1" smtClean="0"/>
              <a:t>config</a:t>
            </a:r>
            <a:r>
              <a:rPr lang="es-ES" dirty="0" smtClean="0"/>
              <a:t> --global </a:t>
            </a:r>
            <a:r>
              <a:rPr lang="es-ES" dirty="0" err="1" smtClean="0"/>
              <a:t>credential.helper</a:t>
            </a:r>
            <a:r>
              <a:rPr lang="es-ES" dirty="0" smtClean="0"/>
              <a:t> </a:t>
            </a:r>
            <a:r>
              <a:rPr lang="es-ES" dirty="0" err="1" smtClean="0"/>
              <a:t>store</a:t>
            </a: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Retornos de carro y saltos de línea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Los ficheros de texto se ven afectados por esta casuística</a:t>
            </a:r>
            <a:br>
              <a:rPr lang="es-ES" dirty="0" smtClean="0"/>
            </a:br>
            <a:endParaRPr lang="es-ES" dirty="0" smtClean="0"/>
          </a:p>
          <a:p>
            <a:pPr marL="457200" lvl="0" indent="-342900">
              <a:buSzPts val="1800"/>
              <a:buChar char="●"/>
            </a:pPr>
            <a:r>
              <a:rPr lang="es-ES" dirty="0" smtClean="0"/>
              <a:t>Unix, Linux, Mac OS10</a:t>
            </a:r>
          </a:p>
          <a:p>
            <a:pPr marL="914400" lvl="1" indent="-317500">
              <a:buSzPts val="1400"/>
              <a:buChar char="○"/>
            </a:pPr>
            <a:r>
              <a:rPr lang="es-ES" dirty="0" smtClean="0"/>
              <a:t>LF		0x0A				1 byte</a:t>
            </a:r>
            <a:br>
              <a:rPr lang="es-ES" dirty="0" smtClean="0"/>
            </a:br>
            <a:endParaRPr lang="es-ES" dirty="0" smtClean="0"/>
          </a:p>
          <a:p>
            <a:pPr marL="457200" lvl="0" indent="-342900">
              <a:buSzPts val="1800"/>
              <a:buChar char="●"/>
            </a:pPr>
            <a:r>
              <a:rPr lang="es-ES" dirty="0" smtClean="0"/>
              <a:t>Apple II hasta Mac OS9</a:t>
            </a:r>
          </a:p>
          <a:p>
            <a:pPr marL="914400" lvl="1" indent="-317500">
              <a:buSzPts val="1400"/>
              <a:buChar char="○"/>
            </a:pPr>
            <a:r>
              <a:rPr lang="es-ES" dirty="0" smtClean="0"/>
              <a:t>CR		0x0D				1byte</a:t>
            </a:r>
          </a:p>
          <a:p>
            <a:pPr marL="457200" lvl="0" indent="-342900">
              <a:buSzPts val="1800"/>
              <a:buChar char="●"/>
            </a:pPr>
            <a:r>
              <a:rPr lang="es-ES" dirty="0" smtClean="0"/>
              <a:t>DOS y Windows</a:t>
            </a:r>
          </a:p>
          <a:p>
            <a:pPr marL="457200" lvl="0" indent="-342900">
              <a:buSzPts val="1800"/>
              <a:buChar char="●"/>
            </a:pPr>
            <a:r>
              <a:rPr lang="es-ES" dirty="0" smtClean="0"/>
              <a:t>HTTP, SMTP, FTP e IRC</a:t>
            </a:r>
          </a:p>
          <a:p>
            <a:pPr marL="914400" lvl="1" indent="-317500">
              <a:buSzPts val="1400"/>
              <a:buChar char="○"/>
            </a:pPr>
            <a:r>
              <a:rPr lang="es-ES" dirty="0" smtClean="0"/>
              <a:t>CR LF	0x0D		0x0A		2 bytes</a:t>
            </a:r>
          </a:p>
          <a:p>
            <a:pPr marL="457200" lvl="0" indent="-342900">
              <a:buSzPts val="1800"/>
            </a:pP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Retornos de carro y saltos de línea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nació para cubrir una necesidad</a:t>
            </a:r>
          </a:p>
          <a:p>
            <a:pPr marL="914400" lvl="1" indent="-317500">
              <a:buSzPts val="1400"/>
              <a:buChar char="○"/>
            </a:pPr>
            <a:r>
              <a:rPr lang="es-ES" dirty="0" smtClean="0"/>
              <a:t>El desarrollo del </a:t>
            </a:r>
            <a:r>
              <a:rPr lang="es-ES" dirty="0" err="1" smtClean="0"/>
              <a:t>kernel</a:t>
            </a:r>
            <a:r>
              <a:rPr lang="es-ES" dirty="0" smtClean="0"/>
              <a:t> de </a:t>
            </a:r>
            <a:r>
              <a:rPr lang="es-ES" dirty="0" err="1" smtClean="0"/>
              <a:t>linux</a:t>
            </a:r>
            <a:endParaRPr lang="es-ES" dirty="0" smtClean="0"/>
          </a:p>
          <a:p>
            <a:pPr marL="914400" lvl="1" indent="-317500">
              <a:buSzPts val="1400"/>
              <a:buChar char="○"/>
            </a:pPr>
            <a:r>
              <a:rPr lang="es-ES" dirty="0" smtClean="0"/>
              <a:t>Asume que estamos siempre en </a:t>
            </a:r>
            <a:r>
              <a:rPr lang="es-ES" dirty="0" err="1" smtClean="0"/>
              <a:t>linux</a:t>
            </a:r>
            <a:r>
              <a:rPr lang="es-ES" dirty="0" smtClean="0"/>
              <a:t> -&gt; Asume el fin de línea EOL = LF</a:t>
            </a:r>
          </a:p>
          <a:p>
            <a:pPr marL="914400" lvl="1" indent="-317500">
              <a:buSzPts val="1400"/>
              <a:buChar char="○"/>
            </a:pPr>
            <a:r>
              <a:rPr lang="es-ES" dirty="0" smtClean="0"/>
              <a:t>Conforme la popularidad de </a:t>
            </a:r>
            <a:r>
              <a:rPr lang="es-ES" dirty="0" err="1" smtClean="0"/>
              <a:t>linux</a:t>
            </a:r>
            <a:r>
              <a:rPr lang="es-ES" dirty="0" smtClean="0"/>
              <a:t> creció, comenzó la fiesta y se empezó a liar parda en los sistemas donde EOL != LF</a:t>
            </a:r>
          </a:p>
          <a:p>
            <a:pPr marL="914400" lvl="1" indent="-317500">
              <a:buSzPts val="1400"/>
              <a:buChar char="○"/>
            </a:pPr>
            <a:r>
              <a:rPr lang="es-ES" dirty="0" smtClean="0"/>
              <a:t>La “leche” vino a darse particularmente en Windows en combinación con desarrollos Multiplataforma</a:t>
            </a:r>
          </a:p>
          <a:p>
            <a:pPr marL="914400" lvl="1" indent="-317500">
              <a:buSzPts val="1400"/>
              <a:buChar char="○"/>
            </a:pPr>
            <a:r>
              <a:rPr lang="es-ES" dirty="0" smtClean="0"/>
              <a:t>Las nuevas versiones de </a:t>
            </a:r>
            <a:r>
              <a:rPr lang="es-ES" dirty="0" err="1" smtClean="0"/>
              <a:t>Git</a:t>
            </a:r>
            <a:r>
              <a:rPr lang="es-ES" dirty="0" smtClean="0"/>
              <a:t>, en el momento de llevar a cabo la instalación en sistemas Windows, incorpora una opción de tratamiento a esta casuística</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Retornos de carro y saltos de línea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resuelve mal y tarde la gestión de retornos de carro</a:t>
            </a:r>
          </a:p>
          <a:p>
            <a:pPr marL="457200" lvl="0" indent="-342900">
              <a:buSzPts val="1800"/>
              <a:buChar char="●"/>
            </a:pPr>
            <a:r>
              <a:rPr lang="es-ES" dirty="0" smtClean="0"/>
              <a:t>Normaliza en el repositorio la gestión de los retornos de carro</a:t>
            </a:r>
          </a:p>
          <a:p>
            <a:pPr marL="457200" lvl="0" indent="-342900">
              <a:buSzPts val="1800"/>
              <a:buChar char="●"/>
            </a:pPr>
            <a:r>
              <a:rPr lang="es-ES" dirty="0" smtClean="0"/>
              <a:t>Falla en entornos heterogéneos (no configurado por defecto)</a:t>
            </a:r>
            <a:br>
              <a:rPr lang="es-ES" dirty="0" smtClean="0"/>
            </a:br>
            <a:endParaRPr lang="es-ES" dirty="0" smtClean="0"/>
          </a:p>
          <a:p>
            <a:pPr marL="457200" lvl="0" indent="-342900">
              <a:buSzPts val="1800"/>
              <a:buChar char="●"/>
            </a:pPr>
            <a:r>
              <a:rPr lang="es-ES" dirty="0" smtClean="0"/>
              <a:t>Requiere reconfiguración para que preserve los retornos de carro tal y como los puso el programador</a:t>
            </a:r>
            <a:br>
              <a:rPr lang="es-ES" dirty="0" smtClean="0"/>
            </a:br>
            <a:endParaRPr lang="es-ES" dirty="0" smtClean="0"/>
          </a:p>
          <a:p>
            <a:pPr marL="457200" lvl="0" indent="-342900">
              <a:buSzPts val="1800"/>
              <a:buChar char="●"/>
            </a:pPr>
            <a:r>
              <a:rPr lang="es-ES" dirty="0" smtClean="0"/>
              <a:t>Este, es el comportamiento por defecto en Mercurial (y el que debería haber tenido </a:t>
            </a:r>
            <a:r>
              <a:rPr lang="es-ES" dirty="0" err="1" smtClean="0"/>
              <a:t>git</a:t>
            </a:r>
            <a:r>
              <a:rPr lang="es-ES" dirty="0" smtClean="0"/>
              <a:t>)</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Retornos de carro y saltos de línea en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IV</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dirty="0" smtClean="0"/>
              <a:t>Si se trabaja en Windows (Y hay otros miembros del equipo que trabajan en Linux/Mac)</a:t>
            </a:r>
          </a:p>
          <a:p>
            <a:pPr marL="914400" lvl="1" indent="-304800">
              <a:buSzPts val="1200"/>
              <a:buChar char="○"/>
            </a:pPr>
            <a:r>
              <a:rPr lang="es-ES" sz="1200" dirty="0" err="1" smtClean="0"/>
              <a:t>Git</a:t>
            </a:r>
            <a:r>
              <a:rPr lang="es-ES" sz="1200" dirty="0" smtClean="0"/>
              <a:t> maneja </a:t>
            </a:r>
            <a:r>
              <a:rPr lang="es-ES" sz="1200" dirty="0" err="1" smtClean="0"/>
              <a:t>autoconvirtiendo</a:t>
            </a:r>
            <a:r>
              <a:rPr lang="es-ES" sz="1200" dirty="0" smtClean="0"/>
              <a:t> los finales CRLF en LF al hacer confirmaciones de cambios (</a:t>
            </a:r>
            <a:r>
              <a:rPr lang="es-ES" sz="1200" dirty="0" err="1" smtClean="0"/>
              <a:t>commit</a:t>
            </a:r>
            <a:r>
              <a:rPr lang="es-ES" sz="1200" dirty="0" smtClean="0"/>
              <a:t>) y viceversa, al extraer código (</a:t>
            </a:r>
            <a:r>
              <a:rPr lang="es-ES" sz="1200" dirty="0" err="1" smtClean="0"/>
              <a:t>checkout</a:t>
            </a:r>
            <a:r>
              <a:rPr lang="es-ES" sz="1200" dirty="0" smtClean="0"/>
              <a:t>) a la carpeta de trabajo.</a:t>
            </a:r>
            <a:br>
              <a:rPr lang="es-ES" sz="1200" dirty="0" smtClean="0"/>
            </a:br>
            <a:r>
              <a:rPr lang="es-ES" sz="1200" dirty="0" smtClean="0"/>
              <a:t>Ajuste para convertir finales LF en CRLF cuando extraigas código</a:t>
            </a:r>
            <a:br>
              <a:rPr lang="es-ES" sz="1200" dirty="0" smtClean="0"/>
            </a:br>
            <a:r>
              <a:rPr lang="es-ES" sz="1200" b="1" dirty="0" err="1" smtClean="0"/>
              <a:t>git</a:t>
            </a:r>
            <a:r>
              <a:rPr lang="es-ES" sz="1200" b="1" dirty="0" smtClean="0"/>
              <a:t> </a:t>
            </a:r>
            <a:r>
              <a:rPr lang="es-ES" sz="1200" b="1" dirty="0" err="1" smtClean="0"/>
              <a:t>config</a:t>
            </a:r>
            <a:r>
              <a:rPr lang="es-ES" sz="1200" b="1" dirty="0" smtClean="0"/>
              <a:t> --global </a:t>
            </a:r>
            <a:r>
              <a:rPr lang="es-ES" sz="1200" b="1" dirty="0" err="1" smtClean="0"/>
              <a:t>core.autocrlf</a:t>
            </a:r>
            <a:r>
              <a:rPr lang="es-ES" sz="1200" b="1" dirty="0" smtClean="0"/>
              <a:t> true</a:t>
            </a:r>
            <a:br>
              <a:rPr lang="es-ES" sz="1200" b="1" dirty="0" smtClean="0"/>
            </a:br>
            <a:endParaRPr lang="es-ES" sz="1200" b="1" dirty="0" smtClean="0"/>
          </a:p>
          <a:p>
            <a:pPr marL="457200" lvl="0" indent="-304800">
              <a:buSzPts val="1200"/>
              <a:buChar char="●"/>
            </a:pPr>
            <a:r>
              <a:rPr lang="es-ES" sz="1200" dirty="0" smtClean="0"/>
              <a:t>Si se trabaja en Linux/Mac</a:t>
            </a:r>
          </a:p>
          <a:p>
            <a:pPr marL="914400" lvl="1" indent="-304800">
              <a:buSzPts val="1200"/>
              <a:buChar char="○"/>
            </a:pPr>
            <a:r>
              <a:rPr lang="es-ES" sz="1200" dirty="0" smtClean="0"/>
              <a:t>No te interesa convertir automáticamente los finales de línea al extraer código, si no que te interesa arreglar los posibles CRLF que pudieran aparecer accidentalmente.</a:t>
            </a:r>
            <a:br>
              <a:rPr lang="es-ES" sz="1200" dirty="0" smtClean="0"/>
            </a:br>
            <a:r>
              <a:rPr lang="es-ES" sz="1200" dirty="0" smtClean="0"/>
              <a:t>Ajuste para indicar a </a:t>
            </a:r>
            <a:r>
              <a:rPr lang="es-ES" sz="1200" dirty="0" err="1" smtClean="0"/>
              <a:t>git</a:t>
            </a:r>
            <a:r>
              <a:rPr lang="es-ES" sz="1200" dirty="0" smtClean="0"/>
              <a:t> que convierta CRLF en LF al confirmar cambios (</a:t>
            </a:r>
            <a:r>
              <a:rPr lang="es-ES" sz="1200" dirty="0" err="1" smtClean="0"/>
              <a:t>commit</a:t>
            </a:r>
            <a:r>
              <a:rPr lang="es-ES" sz="1200" dirty="0" smtClean="0"/>
              <a:t>), pero no en el otro sentido</a:t>
            </a:r>
            <a:br>
              <a:rPr lang="es-ES" sz="1200" dirty="0" smtClean="0"/>
            </a:br>
            <a:r>
              <a:rPr lang="es-ES" sz="1200" b="1" dirty="0" err="1" smtClean="0"/>
              <a:t>git</a:t>
            </a:r>
            <a:r>
              <a:rPr lang="es-ES" sz="1200" b="1" dirty="0" smtClean="0"/>
              <a:t> </a:t>
            </a:r>
            <a:r>
              <a:rPr lang="es-ES" sz="1200" b="1" dirty="0" err="1" smtClean="0"/>
              <a:t>config</a:t>
            </a:r>
            <a:r>
              <a:rPr lang="es-ES" sz="1200" b="1" dirty="0" smtClean="0"/>
              <a:t> --global </a:t>
            </a:r>
            <a:r>
              <a:rPr lang="es-ES" sz="1200" b="1" dirty="0" err="1" smtClean="0"/>
              <a:t>core.autocrlf</a:t>
            </a:r>
            <a:r>
              <a:rPr lang="es-ES" sz="1200" b="1" dirty="0" smtClean="0"/>
              <a:t> input</a:t>
            </a:r>
            <a:br>
              <a:rPr lang="es-ES" sz="1200" b="1" dirty="0" smtClean="0"/>
            </a:br>
            <a:endParaRPr lang="es-ES" sz="1200" b="1" dirty="0" smtClean="0"/>
          </a:p>
          <a:p>
            <a:pPr marL="457200" lvl="0" indent="-304800">
              <a:buSzPts val="1200"/>
              <a:buChar char="●"/>
            </a:pPr>
            <a:r>
              <a:rPr lang="es-ES" sz="1200" dirty="0" smtClean="0"/>
              <a:t>Si sólo se trabaja en Windows (Opción poco recomendable XD)</a:t>
            </a:r>
          </a:p>
          <a:p>
            <a:pPr marL="914400" lvl="1" indent="-304800">
              <a:buSzPts val="1200"/>
              <a:buChar char="○"/>
            </a:pPr>
            <a:r>
              <a:rPr lang="es-ES" sz="1200" b="1" dirty="0" err="1" smtClean="0"/>
              <a:t>git</a:t>
            </a:r>
            <a:r>
              <a:rPr lang="es-ES" sz="1200" b="1" dirty="0" smtClean="0"/>
              <a:t> </a:t>
            </a:r>
            <a:r>
              <a:rPr lang="es-ES" sz="1200" b="1" dirty="0" err="1" smtClean="0"/>
              <a:t>config</a:t>
            </a:r>
            <a:r>
              <a:rPr lang="es-ES" sz="1200" b="1" dirty="0" smtClean="0"/>
              <a:t> --global </a:t>
            </a:r>
            <a:r>
              <a:rPr lang="es-ES" sz="1200" b="1" dirty="0" err="1" smtClean="0"/>
              <a:t>core.autocrlf</a:t>
            </a:r>
            <a:r>
              <a:rPr lang="es-ES" sz="1200" b="1" dirty="0" smtClean="0"/>
              <a:t> false</a:t>
            </a: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Claves SSH/RSA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Basadas en criptografía asimétrica</a:t>
            </a:r>
          </a:p>
          <a:p>
            <a:pPr marL="457200" lvl="0" indent="-342900">
              <a:buSzPts val="1800"/>
              <a:buChar char="●"/>
            </a:pPr>
            <a:r>
              <a:rPr lang="es-ES" dirty="0" smtClean="0"/>
              <a:t>Generalmente se emplean claves RSA de 1024 o 2048 bits</a:t>
            </a:r>
          </a:p>
          <a:p>
            <a:pPr marL="457200" lvl="0" indent="-342900">
              <a:buSzPts val="1800"/>
              <a:buChar char="●"/>
            </a:pPr>
            <a:r>
              <a:rPr lang="es-ES" dirty="0" smtClean="0"/>
              <a:t>Son dos números muy grandes generados de modo aleatorio y con propiedades de </a:t>
            </a:r>
            <a:r>
              <a:rPr lang="es-ES" dirty="0" err="1" smtClean="0"/>
              <a:t>primalidad</a:t>
            </a:r>
            <a:r>
              <a:rPr lang="es-ES" dirty="0" smtClean="0"/>
              <a:t> de Fermat</a:t>
            </a:r>
          </a:p>
          <a:p>
            <a:pPr marL="914400" lvl="1" indent="-317500">
              <a:buSzPts val="1400"/>
              <a:buChar char="○"/>
            </a:pPr>
            <a:r>
              <a:rPr lang="es-ES" dirty="0" smtClean="0"/>
              <a:t>A uno de ellos se le llama </a:t>
            </a:r>
            <a:r>
              <a:rPr lang="es-ES" b="1" dirty="0" smtClean="0"/>
              <a:t>clave privada</a:t>
            </a:r>
            <a:r>
              <a:rPr lang="es-ES" dirty="0" smtClean="0"/>
              <a:t> (y se guarda y se asegura como tal)</a:t>
            </a:r>
          </a:p>
          <a:p>
            <a:pPr marL="914400" lvl="1" indent="-317500">
              <a:buSzPts val="1400"/>
              <a:buChar char="○"/>
            </a:pPr>
            <a:r>
              <a:rPr lang="es-ES" dirty="0" smtClean="0"/>
              <a:t>Al segundo se le llama </a:t>
            </a:r>
            <a:r>
              <a:rPr lang="es-ES" b="1" dirty="0" smtClean="0"/>
              <a:t>clave pública</a:t>
            </a:r>
            <a:r>
              <a:rPr lang="es-ES" dirty="0" smtClean="0"/>
              <a:t> y se presenta a terceros sistemas</a:t>
            </a:r>
          </a:p>
          <a:p>
            <a:pPr marL="457200" lvl="0" indent="-342900">
              <a:buSzPts val="1800"/>
              <a:buChar char="●"/>
            </a:pPr>
            <a:r>
              <a:rPr lang="es-ES" dirty="0" smtClean="0"/>
              <a:t>La seguridad de un par de claves RSA se basa en que es muy costoso computacionalmente </a:t>
            </a:r>
            <a:r>
              <a:rPr lang="es-ES" dirty="0" err="1" smtClean="0"/>
              <a:t>factorizar</a:t>
            </a:r>
            <a:r>
              <a:rPr lang="es-ES" dirty="0" smtClean="0"/>
              <a:t> un número muy grande (1024~2048 bits)... Tardarías años con los algoritmos actuales</a:t>
            </a:r>
          </a:p>
          <a:p>
            <a:pPr marL="457200" lvl="0" indent="-342900">
              <a:buSzPts val="1800"/>
              <a:buChar char="●"/>
            </a:pPr>
            <a:r>
              <a:rPr lang="es-ES" dirty="0" smtClean="0"/>
              <a:t>Mediante el par de claves RSA, se permite autenticar un usuario en un sistema remoto</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Claves SSH/RSA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El par de claves el reversible, funciona en ambos sentidos, el concepto de público o privado realmente es sólo una convención que usamos</a:t>
            </a:r>
            <a:br>
              <a:rPr lang="es-ES" dirty="0" smtClean="0"/>
            </a:br>
            <a:endParaRPr lang="es-ES" dirty="0" smtClean="0"/>
          </a:p>
          <a:p>
            <a:pPr marL="457200" lvl="0" indent="-342900">
              <a:buSzPts val="1800"/>
              <a:buChar char="●"/>
            </a:pPr>
            <a:r>
              <a:rPr lang="es-ES" dirty="0" smtClean="0"/>
              <a:t>Las claves asimétricas cumplen que:</a:t>
            </a:r>
          </a:p>
          <a:p>
            <a:pPr marL="914400" lvl="1" indent="-317500">
              <a:buSzPts val="1400"/>
              <a:buChar char="○"/>
            </a:pPr>
            <a:r>
              <a:rPr lang="es-ES" dirty="0" err="1" smtClean="0"/>
              <a:t>encriptar</a:t>
            </a:r>
            <a:r>
              <a:rPr lang="es-ES" dirty="0" smtClean="0"/>
              <a:t>(</a:t>
            </a:r>
            <a:r>
              <a:rPr lang="es-ES" dirty="0" err="1" smtClean="0"/>
              <a:t>pubKey</a:t>
            </a:r>
            <a:r>
              <a:rPr lang="es-ES" dirty="0" smtClean="0"/>
              <a:t>, mensaje1) -&gt; mensaje cifrado</a:t>
            </a:r>
          </a:p>
          <a:p>
            <a:pPr marL="914400" lvl="1" indent="-317500">
              <a:buSzPts val="1400"/>
              <a:buChar char="○"/>
            </a:pPr>
            <a:r>
              <a:rPr lang="es-ES" dirty="0" err="1" smtClean="0"/>
              <a:t>desencriptar</a:t>
            </a:r>
            <a:r>
              <a:rPr lang="es-ES" dirty="0" smtClean="0"/>
              <a:t>(</a:t>
            </a:r>
            <a:r>
              <a:rPr lang="es-ES" dirty="0" err="1" smtClean="0"/>
              <a:t>privKey</a:t>
            </a:r>
            <a:r>
              <a:rPr lang="es-ES" dirty="0" smtClean="0"/>
              <a:t>, mensaje </a:t>
            </a:r>
            <a:r>
              <a:rPr lang="es-ES" dirty="0" err="1" smtClean="0"/>
              <a:t>crifrado</a:t>
            </a:r>
            <a:r>
              <a:rPr lang="es-ES" dirty="0" smtClean="0"/>
              <a:t>) -&gt; mensaje1</a:t>
            </a:r>
          </a:p>
          <a:p>
            <a:pPr marL="457200" lvl="0" indent="-342900">
              <a:buSzPts val="1800"/>
              <a:buChar char="●"/>
            </a:pPr>
            <a:r>
              <a:rPr lang="es-ES" dirty="0" smtClean="0"/>
              <a:t>Viceversa:</a:t>
            </a:r>
          </a:p>
          <a:p>
            <a:pPr marL="914400" lvl="1" indent="-317500">
              <a:buSzPts val="1400"/>
              <a:buChar char="○"/>
            </a:pPr>
            <a:r>
              <a:rPr lang="es-ES" dirty="0" err="1" smtClean="0"/>
              <a:t>encriptar</a:t>
            </a:r>
            <a:r>
              <a:rPr lang="es-ES" dirty="0" smtClean="0"/>
              <a:t>(</a:t>
            </a:r>
            <a:r>
              <a:rPr lang="es-ES" dirty="0" err="1" smtClean="0"/>
              <a:t>privKey</a:t>
            </a:r>
            <a:r>
              <a:rPr lang="es-ES" dirty="0" smtClean="0"/>
              <a:t>, mensaje2) -&gt; cifrado2</a:t>
            </a:r>
          </a:p>
          <a:p>
            <a:pPr marL="914400" lvl="1" indent="-317500">
              <a:buSzPts val="1400"/>
              <a:buChar char="○"/>
            </a:pPr>
            <a:r>
              <a:rPr lang="es-ES" dirty="0" err="1" smtClean="0"/>
              <a:t>desencriptar</a:t>
            </a:r>
            <a:r>
              <a:rPr lang="es-ES" dirty="0" smtClean="0"/>
              <a:t>(</a:t>
            </a:r>
            <a:r>
              <a:rPr lang="es-ES" dirty="0" err="1" smtClean="0"/>
              <a:t>pubKey</a:t>
            </a:r>
            <a:r>
              <a:rPr lang="es-ES" dirty="0" smtClean="0"/>
              <a:t>, cifrado2) -&gt; mensaje2</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Claves SSH/RSA III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36550">
              <a:buSzPts val="1700"/>
              <a:buChar char="●"/>
            </a:pPr>
            <a:r>
              <a:rPr lang="es-ES" dirty="0" smtClean="0"/>
              <a:t>La </a:t>
            </a:r>
            <a:r>
              <a:rPr lang="es-ES" b="1" dirty="0" smtClean="0"/>
              <a:t>clave pública</a:t>
            </a:r>
            <a:r>
              <a:rPr lang="es-ES" dirty="0" smtClean="0"/>
              <a:t> se </a:t>
            </a:r>
            <a:r>
              <a:rPr lang="es-ES" dirty="0" err="1" smtClean="0"/>
              <a:t>provisiona</a:t>
            </a:r>
            <a:r>
              <a:rPr lang="es-ES" dirty="0" smtClean="0"/>
              <a:t> en el servidor </a:t>
            </a:r>
            <a:r>
              <a:rPr lang="es-ES" b="1" dirty="0" smtClean="0"/>
              <a:t>pakitoserver.com</a:t>
            </a:r>
            <a:r>
              <a:rPr lang="es-ES" dirty="0" smtClean="0"/>
              <a:t> y se da de alta para autenticación</a:t>
            </a:r>
          </a:p>
          <a:p>
            <a:pPr marL="457200" lvl="0" indent="-336550">
              <a:buSzPts val="1700"/>
              <a:buChar char="●"/>
            </a:pPr>
            <a:r>
              <a:rPr lang="es-ES" dirty="0" smtClean="0"/>
              <a:t>Normalmente se muestra una huella o </a:t>
            </a:r>
            <a:r>
              <a:rPr lang="es-ES" dirty="0" err="1" smtClean="0"/>
              <a:t>fingerprint</a:t>
            </a:r>
            <a:r>
              <a:rPr lang="es-ES" dirty="0" smtClean="0"/>
              <a:t> (más corta) para verificar la llave sin usarla al completo (sería muy engorroso para humanos) :D</a:t>
            </a:r>
          </a:p>
          <a:p>
            <a:pPr marL="457200" lvl="0" indent="-336550">
              <a:buSzPts val="1700"/>
              <a:buChar char="●"/>
            </a:pPr>
            <a:r>
              <a:rPr lang="es-ES" dirty="0" smtClean="0"/>
              <a:t>En local la </a:t>
            </a:r>
            <a:r>
              <a:rPr lang="es-ES" b="1" dirty="0" smtClean="0"/>
              <a:t>clave privada </a:t>
            </a:r>
            <a:r>
              <a:rPr lang="es-ES" dirty="0" smtClean="0"/>
              <a:t>se asigna para autenticarse contra </a:t>
            </a:r>
            <a:r>
              <a:rPr lang="es-ES" b="1" dirty="0" smtClean="0"/>
              <a:t>pakitoserver.com</a:t>
            </a:r>
          </a:p>
          <a:p>
            <a:pPr marL="457200" lvl="0" indent="-336550">
              <a:buSzPts val="1700"/>
              <a:buChar char="●"/>
            </a:pPr>
            <a:r>
              <a:rPr lang="es-ES" dirty="0" smtClean="0"/>
              <a:t>Es necesario esto por que podrían requerirse diferentes claves para diferentes servicios (en principio lo común es tener una única llave privada y repartir una única llave pública para los servicios contra los cuales te quieras autenticar)</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Firmado/Verificación de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permite firmar </a:t>
            </a:r>
            <a:r>
              <a:rPr lang="es-ES" dirty="0" err="1" smtClean="0"/>
              <a:t>commits</a:t>
            </a:r>
            <a:r>
              <a:rPr lang="es-ES" dirty="0" smtClean="0"/>
              <a:t> usando llaves GPG (Viene del antiguo PGP)</a:t>
            </a:r>
            <a:br>
              <a:rPr lang="es-ES" dirty="0" smtClean="0"/>
            </a:br>
            <a:r>
              <a:rPr lang="es-ES" dirty="0" smtClean="0"/>
              <a:t>GPG es un software que permite firmar y cifrar mensajes, se puede instalar aparte</a:t>
            </a:r>
          </a:p>
          <a:p>
            <a:pPr marL="457200" lvl="0" indent="-342900">
              <a:buSzPts val="1800"/>
              <a:buChar char="●"/>
            </a:pPr>
            <a:r>
              <a:rPr lang="es-ES" dirty="0" smtClean="0"/>
              <a:t>Es importante la firma en escenarios donde se requiere garantía de que el código proviene de una fuente fiable (no alterado por un tercero)</a:t>
            </a:r>
          </a:p>
          <a:p>
            <a:pPr marL="457200" lvl="0" indent="-342900">
              <a:buSzPts val="1800"/>
              <a:buChar char="●"/>
            </a:pPr>
            <a:r>
              <a:rPr lang="es-ES" dirty="0" smtClean="0"/>
              <a:t>Todo el equipo de desarrollo </a:t>
            </a:r>
            <a:r>
              <a:rPr lang="es-ES" b="1" dirty="0" smtClean="0"/>
              <a:t>debe firmar si se adopta esta política</a:t>
            </a:r>
          </a:p>
          <a:p>
            <a:pPr marL="457200" lvl="0" indent="-342900">
              <a:buSzPts val="1800"/>
              <a:buChar char="●"/>
            </a:pPr>
            <a:r>
              <a:rPr lang="es-ES" dirty="0" smtClean="0"/>
              <a:t>Creando llaves en </a:t>
            </a:r>
            <a:r>
              <a:rPr lang="es-ES" dirty="0" err="1" smtClean="0"/>
              <a:t>gpg</a:t>
            </a:r>
            <a:r>
              <a:rPr lang="es-ES" dirty="0" smtClean="0"/>
              <a:t/>
            </a:r>
            <a:br>
              <a:rPr lang="es-ES" dirty="0" smtClean="0"/>
            </a:br>
            <a:r>
              <a:rPr lang="es-ES" dirty="0" err="1" smtClean="0"/>
              <a:t>gpg</a:t>
            </a:r>
            <a:r>
              <a:rPr lang="es-ES" dirty="0" smtClean="0"/>
              <a:t> --</a:t>
            </a:r>
            <a:r>
              <a:rPr lang="es-ES" dirty="0" err="1" smtClean="0"/>
              <a:t>list-keys</a:t>
            </a:r>
            <a:r>
              <a:rPr lang="es-ES" dirty="0" smtClean="0"/>
              <a:t/>
            </a:r>
            <a:br>
              <a:rPr lang="es-ES" dirty="0" smtClean="0"/>
            </a:br>
            <a:r>
              <a:rPr lang="es-ES" dirty="0" err="1" smtClean="0"/>
              <a:t>gpg</a:t>
            </a:r>
            <a:r>
              <a:rPr lang="es-ES" dirty="0" smtClean="0"/>
              <a:t> --gen-</a:t>
            </a:r>
            <a:r>
              <a:rPr lang="es-ES" dirty="0" err="1" smtClean="0"/>
              <a:t>key</a:t>
            </a:r>
            <a:r>
              <a:rPr lang="es-ES" dirty="0" smtClean="0"/>
              <a:t/>
            </a:r>
            <a:br>
              <a:rPr lang="es-ES" dirty="0" smtClean="0"/>
            </a:br>
            <a:r>
              <a:rPr lang="es-ES" dirty="0" err="1" smtClean="0"/>
              <a:t>git</a:t>
            </a:r>
            <a:r>
              <a:rPr lang="es-ES" dirty="0" smtClean="0"/>
              <a:t> </a:t>
            </a:r>
            <a:r>
              <a:rPr lang="es-ES" dirty="0" err="1" smtClean="0"/>
              <a:t>config</a:t>
            </a:r>
            <a:r>
              <a:rPr lang="es-ES" dirty="0" smtClean="0"/>
              <a:t> --global </a:t>
            </a:r>
            <a:r>
              <a:rPr lang="es-ES" dirty="0" err="1" smtClean="0"/>
              <a:t>user.signingkey</a:t>
            </a:r>
            <a:r>
              <a:rPr lang="es-ES" dirty="0" smtClean="0"/>
              <a:t> 0A418CEFC</a:t>
            </a:r>
          </a:p>
          <a:p>
            <a:pPr marL="457200" lvl="0" indent="-336550">
              <a:buSzPts val="1700"/>
            </a:pP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5223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¿Qué es un control de versiones?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Es una herramienta para facilitar el desarrollo de Software tanto entre miembros de un equipo como si trabajas de forma individual.</a:t>
            </a:r>
          </a:p>
          <a:p>
            <a:pPr lvl="0">
              <a:spcBef>
                <a:spcPts val="1600"/>
              </a:spcBef>
            </a:pPr>
            <a:r>
              <a:rPr lang="es-ES" dirty="0" smtClean="0"/>
              <a:t>Encontramos sistemas de control de versiones tanto centralizados como distribuidos.</a:t>
            </a:r>
          </a:p>
          <a:p>
            <a:pPr marL="457200" lvl="0" indent="-317500">
              <a:spcBef>
                <a:spcPts val="1600"/>
              </a:spcBef>
              <a:buSzPts val="1400"/>
              <a:buChar char="●"/>
            </a:pPr>
            <a:r>
              <a:rPr lang="es-ES" dirty="0" smtClean="0"/>
              <a:t>Permite llevar un seguimiento de la evolución de los cambios del Software</a:t>
            </a:r>
          </a:p>
          <a:p>
            <a:pPr marL="457200" lvl="0" indent="-317500">
              <a:buSzPts val="1400"/>
              <a:buChar char="●"/>
            </a:pPr>
            <a:r>
              <a:rPr lang="es-ES" dirty="0" smtClean="0"/>
              <a:t>Permite realizar un versionado del Software</a:t>
            </a:r>
          </a:p>
          <a:p>
            <a:pPr marL="457200" lvl="0" indent="-317500">
              <a:buSzPts val="1400"/>
              <a:buChar char="●"/>
            </a:pPr>
            <a:r>
              <a:rPr lang="es-ES" dirty="0" smtClean="0"/>
              <a:t>Permite colaborar sobre el mismo código fuente a miembros de un equipo si tener que recurrir a las tradicionales técnicas </a:t>
            </a:r>
            <a:r>
              <a:rPr lang="es-ES" dirty="0" err="1" smtClean="0"/>
              <a:t>hardcore</a:t>
            </a:r>
            <a:r>
              <a:rPr lang="es-ES" dirty="0" smtClean="0"/>
              <a:t> “</a:t>
            </a:r>
            <a:r>
              <a:rPr lang="es-ES" dirty="0" err="1" smtClean="0"/>
              <a:t>DropBox</a:t>
            </a:r>
            <a:r>
              <a:rPr lang="es-ES" dirty="0" smtClean="0"/>
              <a:t> </a:t>
            </a:r>
            <a:r>
              <a:rPr lang="es-ES" dirty="0" err="1" smtClean="0"/>
              <a:t>copy</a:t>
            </a:r>
            <a:r>
              <a:rPr lang="es-ES" dirty="0" smtClean="0"/>
              <a:t> - paste”</a:t>
            </a:r>
          </a:p>
          <a:p>
            <a:pPr>
              <a:lnSpc>
                <a:spcPts val="1500"/>
              </a:lnSpc>
              <a:spcAft>
                <a:spcPts val="600"/>
              </a:spcAft>
            </a:pPr>
            <a:endParaRPr lang="es-ES_tradnl" b="1" dirty="0" smtClean="0">
              <a:solidFill>
                <a:srgbClr val="FF0000"/>
              </a:solidFill>
              <a:latin typeface="Pluto Sans"/>
              <a:ea typeface="Neo Tech Std Medium" charset="0"/>
              <a:cs typeface="Pluto Sans"/>
            </a:endParaRP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Firmado/Verificación de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Firmado de </a:t>
            </a:r>
            <a:r>
              <a:rPr lang="es-ES" dirty="0" err="1" smtClean="0"/>
              <a:t>tags</a:t>
            </a:r>
            <a:r>
              <a:rPr lang="es-ES" dirty="0" smtClean="0"/>
              <a:t>: reemplazar -a por -s</a:t>
            </a:r>
          </a:p>
          <a:p>
            <a:pPr marL="914400" lvl="1" indent="-317500">
              <a:buSzPts val="1400"/>
              <a:buChar char="○"/>
            </a:pPr>
            <a:r>
              <a:rPr lang="es-ES" dirty="0" err="1" smtClean="0"/>
              <a:t>git</a:t>
            </a:r>
            <a:r>
              <a:rPr lang="es-ES" dirty="0" smtClean="0"/>
              <a:t> </a:t>
            </a:r>
            <a:r>
              <a:rPr lang="es-ES" dirty="0" err="1" smtClean="0"/>
              <a:t>tag</a:t>
            </a:r>
            <a:r>
              <a:rPr lang="es-ES" dirty="0" smtClean="0"/>
              <a:t> -s v1.4 -m “</a:t>
            </a:r>
            <a:r>
              <a:rPr lang="es-ES" dirty="0" err="1" smtClean="0"/>
              <a:t>signed</a:t>
            </a:r>
            <a:r>
              <a:rPr lang="es-ES" dirty="0" smtClean="0"/>
              <a:t> </a:t>
            </a:r>
            <a:r>
              <a:rPr lang="es-ES" dirty="0" err="1" smtClean="0"/>
              <a:t>tag</a:t>
            </a:r>
            <a:r>
              <a:rPr lang="es-ES" dirty="0" smtClean="0"/>
              <a:t>”</a:t>
            </a:r>
          </a:p>
          <a:p>
            <a:pPr marL="457200" lvl="0" indent="-342900">
              <a:buSzPts val="1800"/>
              <a:buChar char="●"/>
            </a:pPr>
            <a:r>
              <a:rPr lang="es-ES" dirty="0" smtClean="0"/>
              <a:t>Verificando </a:t>
            </a:r>
            <a:r>
              <a:rPr lang="es-ES" dirty="0" err="1" smtClean="0"/>
              <a:t>tags</a:t>
            </a:r>
            <a:endParaRPr lang="es-ES" dirty="0" smtClean="0"/>
          </a:p>
          <a:p>
            <a:pPr marL="914400" lvl="1" indent="-317500">
              <a:buSzPts val="1400"/>
              <a:buChar char="○"/>
            </a:pPr>
            <a:r>
              <a:rPr lang="es-ES" dirty="0" err="1" smtClean="0"/>
              <a:t>git</a:t>
            </a:r>
            <a:r>
              <a:rPr lang="es-ES" dirty="0" smtClean="0"/>
              <a:t> </a:t>
            </a:r>
            <a:r>
              <a:rPr lang="es-ES" dirty="0" err="1" smtClean="0"/>
              <a:t>tag</a:t>
            </a:r>
            <a:r>
              <a:rPr lang="es-ES" dirty="0" smtClean="0"/>
              <a:t> -v v1.4</a:t>
            </a:r>
          </a:p>
          <a:p>
            <a:pPr marL="457200" lvl="0" indent="-342900">
              <a:buSzPts val="1800"/>
              <a:buChar char="●"/>
            </a:pPr>
            <a:r>
              <a:rPr lang="es-ES" dirty="0" smtClean="0"/>
              <a:t>Firmado de </a:t>
            </a:r>
            <a:r>
              <a:rPr lang="es-ES" dirty="0" err="1" smtClean="0"/>
              <a:t>commits</a:t>
            </a:r>
            <a:endParaRPr lang="es-ES" dirty="0" smtClean="0"/>
          </a:p>
          <a:p>
            <a:pPr marL="914400" lvl="1" indent="-317500">
              <a:buSzPts val="1400"/>
              <a:buChar char="○"/>
            </a:pPr>
            <a:r>
              <a:rPr lang="es-ES" dirty="0" err="1" smtClean="0"/>
              <a:t>git</a:t>
            </a:r>
            <a:r>
              <a:rPr lang="es-ES" dirty="0" smtClean="0"/>
              <a:t> </a:t>
            </a:r>
            <a:r>
              <a:rPr lang="es-ES" dirty="0" err="1" smtClean="0"/>
              <a:t>commit</a:t>
            </a:r>
            <a:r>
              <a:rPr lang="es-ES" dirty="0" smtClean="0"/>
              <a:t> -S</a:t>
            </a:r>
          </a:p>
          <a:p>
            <a:pPr marL="457200" lvl="0" indent="-342900">
              <a:buSzPts val="1800"/>
              <a:buChar char="●"/>
            </a:pPr>
            <a:r>
              <a:rPr lang="es-ES" dirty="0" smtClean="0"/>
              <a:t>Ver las firmas</a:t>
            </a:r>
          </a:p>
          <a:p>
            <a:pPr marL="914400" lvl="1" indent="-317500">
              <a:buSzPts val="1400"/>
              <a:buChar char="○"/>
            </a:pPr>
            <a:r>
              <a:rPr lang="es-ES" dirty="0" err="1" smtClean="0"/>
              <a:t>git</a:t>
            </a:r>
            <a:r>
              <a:rPr lang="es-ES" dirty="0" smtClean="0"/>
              <a:t> log --show-</a:t>
            </a:r>
            <a:r>
              <a:rPr lang="es-ES" dirty="0" err="1" smtClean="0"/>
              <a:t>signatures</a:t>
            </a:r>
            <a:r>
              <a:rPr lang="es-ES" dirty="0" smtClean="0"/>
              <a:t> -1</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Proveedores </a:t>
            </a:r>
            <a:r>
              <a:rPr lang="es-ES" sz="1800" b="1" dirty="0" err="1" smtClean="0">
                <a:solidFill>
                  <a:srgbClr val="FF0000"/>
                </a:solidFill>
                <a:latin typeface="Pluto Sans Heavy"/>
                <a:ea typeface="Neo Tech Std" charset="0"/>
                <a:cs typeface="Pluto Sans Heavy"/>
              </a:rPr>
              <a:t>Hosting</a:t>
            </a:r>
            <a:r>
              <a:rPr lang="es-ES" sz="1800" b="1" dirty="0" smtClean="0">
                <a:solidFill>
                  <a:srgbClr val="FF0000"/>
                </a:solidFill>
                <a:latin typeface="Pluto Sans Heavy"/>
                <a:ea typeface="Neo Tech Std" charset="0"/>
                <a:cs typeface="Pluto Sans Heavy"/>
              </a:rPr>
              <a:t> en la nube de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GitHub</a:t>
            </a:r>
            <a:r>
              <a:rPr lang="es-ES" dirty="0" smtClean="0"/>
              <a:t>: </a:t>
            </a:r>
            <a:r>
              <a:rPr lang="es-ES" dirty="0" err="1" smtClean="0"/>
              <a:t>Gratuíto</a:t>
            </a:r>
            <a:r>
              <a:rPr lang="es-ES" dirty="0" smtClean="0"/>
              <a:t> para repositorios públicos de código abierto</a:t>
            </a:r>
          </a:p>
          <a:p>
            <a:pPr marL="457200" lvl="0" indent="-342900">
              <a:buSzPts val="1800"/>
              <a:buChar char="●"/>
            </a:pPr>
            <a:r>
              <a:rPr lang="es-ES" dirty="0" err="1" smtClean="0"/>
              <a:t>BitBucket</a:t>
            </a:r>
            <a:r>
              <a:rPr lang="es-ES" dirty="0" smtClean="0"/>
              <a:t>: </a:t>
            </a:r>
            <a:r>
              <a:rPr lang="es-ES" dirty="0" err="1" smtClean="0"/>
              <a:t>Gratuíto</a:t>
            </a:r>
            <a:r>
              <a:rPr lang="es-ES" dirty="0" smtClean="0"/>
              <a:t> para repositorios públicos y privados (Tiene límites de invitación a usuarios privados)</a:t>
            </a:r>
          </a:p>
          <a:p>
            <a:pPr marL="457200" lvl="0" indent="-342900">
              <a:buSzPts val="1800"/>
              <a:buChar char="●"/>
            </a:pPr>
            <a:r>
              <a:rPr lang="es-ES" dirty="0" err="1" smtClean="0"/>
              <a:t>GitLab</a:t>
            </a:r>
            <a:r>
              <a:rPr lang="es-ES" dirty="0" smtClean="0"/>
              <a:t>: </a:t>
            </a:r>
            <a:r>
              <a:rPr lang="es-ES" dirty="0" err="1" smtClean="0"/>
              <a:t>Gratuíto</a:t>
            </a:r>
            <a:r>
              <a:rPr lang="es-ES" dirty="0" smtClean="0"/>
              <a:t> tanto para repositorios públicos y privados sin límite de invitación a usuarios privados, pero… Últimamente algo inestable :D</a:t>
            </a:r>
          </a:p>
          <a:p>
            <a:pPr lvl="0" indent="457200">
              <a:spcBef>
                <a:spcPts val="1600"/>
              </a:spcBef>
              <a:spcAft>
                <a:spcPts val="1600"/>
              </a:spcAft>
            </a:pPr>
            <a:r>
              <a:rPr lang="es-ES" dirty="0" smtClean="0"/>
              <a:t>Por otro lado, si optas por montarte tu propio </a:t>
            </a:r>
            <a:r>
              <a:rPr lang="es-ES" dirty="0" err="1" smtClean="0"/>
              <a:t>hosting</a:t>
            </a:r>
            <a:r>
              <a:rPr lang="es-ES" dirty="0" smtClean="0"/>
              <a:t> de repositorios </a:t>
            </a:r>
            <a:r>
              <a:rPr lang="es-ES" dirty="0" err="1" smtClean="0"/>
              <a:t>Git</a:t>
            </a:r>
            <a:r>
              <a:rPr lang="es-ES" dirty="0" smtClean="0"/>
              <a:t> (Modo </a:t>
            </a:r>
            <a:r>
              <a:rPr lang="es-ES" dirty="0" err="1" smtClean="0"/>
              <a:t>Master</a:t>
            </a:r>
            <a:r>
              <a:rPr lang="es-ES" dirty="0" smtClean="0"/>
              <a:t> &amp; </a:t>
            </a:r>
            <a:r>
              <a:rPr lang="es-ES" dirty="0" err="1" smtClean="0"/>
              <a:t>Commander</a:t>
            </a:r>
            <a:r>
              <a:rPr lang="es-ES" dirty="0" smtClean="0"/>
              <a:t>), tendrás que configurar todo tipo de opciones como la disponibilidad, notificaciones, etc.</a:t>
            </a:r>
            <a:br>
              <a:rPr lang="es-ES" dirty="0" smtClean="0"/>
            </a:br>
            <a:r>
              <a:rPr lang="es-ES" dirty="0" smtClean="0"/>
              <a:t>La opción más común si optas por esta modalidad es usar </a:t>
            </a:r>
            <a:r>
              <a:rPr lang="es-ES" dirty="0" err="1" smtClean="0"/>
              <a:t>GitLab</a:t>
            </a: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Algunas herramientas disponibles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dirty="0" smtClean="0"/>
              <a:t>Línea de comandos (CLI)</a:t>
            </a:r>
            <a:br>
              <a:rPr lang="es-ES" sz="1200" dirty="0" smtClean="0"/>
            </a:br>
            <a:r>
              <a:rPr lang="es-ES" sz="1200" dirty="0" smtClean="0"/>
              <a:t>Ejecución desde consola</a:t>
            </a:r>
            <a:br>
              <a:rPr lang="es-ES" sz="1200" dirty="0" smtClean="0"/>
            </a:br>
            <a:endParaRPr lang="es-ES" sz="1200" dirty="0" smtClean="0"/>
          </a:p>
          <a:p>
            <a:pPr marL="457200" lvl="0" indent="-304800">
              <a:buSzPts val="1200"/>
              <a:buChar char="●"/>
            </a:pPr>
            <a:r>
              <a:rPr lang="es-ES" sz="1200" dirty="0" smtClean="0"/>
              <a:t>Herramientas Visuales (GUI)</a:t>
            </a:r>
          </a:p>
          <a:p>
            <a:pPr marL="914400" lvl="1" indent="-304800">
              <a:buSzPts val="1200"/>
              <a:buChar char="○"/>
            </a:pPr>
            <a:r>
              <a:rPr lang="es-ES" sz="1200" dirty="0" err="1" smtClean="0"/>
              <a:t>SourceTree</a:t>
            </a:r>
            <a:r>
              <a:rPr lang="es-ES" sz="1200" dirty="0" smtClean="0"/>
              <a:t> (Windows, Mac)</a:t>
            </a:r>
          </a:p>
          <a:p>
            <a:pPr marL="914400" lvl="1" indent="-304800">
              <a:buSzPts val="1200"/>
              <a:buChar char="○"/>
            </a:pPr>
            <a:r>
              <a:rPr lang="es-ES" sz="1200" dirty="0" err="1" smtClean="0"/>
              <a:t>GitKraken</a:t>
            </a:r>
            <a:r>
              <a:rPr lang="es-ES" sz="1200" dirty="0" smtClean="0"/>
              <a:t> (Windows, Mac, Unix)</a:t>
            </a:r>
          </a:p>
          <a:p>
            <a:pPr marL="914400" lvl="1" indent="-304800">
              <a:buSzPts val="1200"/>
              <a:buChar char="○"/>
            </a:pPr>
            <a:r>
              <a:rPr lang="es-ES" sz="1200" dirty="0" err="1" smtClean="0"/>
              <a:t>GitHub</a:t>
            </a:r>
            <a:r>
              <a:rPr lang="es-ES" sz="1200" dirty="0" smtClean="0"/>
              <a:t> </a:t>
            </a:r>
            <a:r>
              <a:rPr lang="es-ES" sz="1200" dirty="0" err="1" smtClean="0"/>
              <a:t>for</a:t>
            </a:r>
            <a:r>
              <a:rPr lang="es-ES" sz="1200" dirty="0" smtClean="0"/>
              <a:t> Windows (Windows)</a:t>
            </a:r>
          </a:p>
          <a:p>
            <a:pPr marL="914400" lvl="1" indent="-304800">
              <a:buSzPts val="1200"/>
              <a:buChar char="○"/>
            </a:pPr>
            <a:r>
              <a:rPr lang="es-ES" sz="1200" dirty="0" smtClean="0"/>
              <a:t>Integraciones con </a:t>
            </a:r>
            <a:r>
              <a:rPr lang="es-ES" sz="1200" dirty="0" err="1" smtClean="0"/>
              <a:t>IDEs</a:t>
            </a:r>
            <a:r>
              <a:rPr lang="es-ES" sz="1200" dirty="0" smtClean="0"/>
              <a:t>:</a:t>
            </a:r>
          </a:p>
          <a:p>
            <a:pPr marL="1371600" lvl="2" indent="-304800">
              <a:buSzPts val="1200"/>
              <a:buChar char="■"/>
            </a:pPr>
            <a:r>
              <a:rPr lang="es-ES" sz="1200" dirty="0" smtClean="0"/>
              <a:t>Visual Studio</a:t>
            </a:r>
          </a:p>
          <a:p>
            <a:pPr marL="1371600" lvl="2" indent="-304800">
              <a:buSzPts val="1200"/>
              <a:buChar char="■"/>
            </a:pPr>
            <a:r>
              <a:rPr lang="es-ES" sz="1200" dirty="0" smtClean="0"/>
              <a:t>VS </a:t>
            </a:r>
            <a:r>
              <a:rPr lang="es-ES" sz="1200" dirty="0" err="1" smtClean="0"/>
              <a:t>Code</a:t>
            </a:r>
            <a:endParaRPr lang="es-ES" sz="1200" dirty="0" smtClean="0"/>
          </a:p>
          <a:p>
            <a:pPr marL="1371600" lvl="2" indent="-304800">
              <a:buSzPts val="1200"/>
              <a:buChar char="■"/>
            </a:pPr>
            <a:r>
              <a:rPr lang="es-ES" sz="1200" dirty="0" err="1" smtClean="0"/>
              <a:t>NetBeans</a:t>
            </a:r>
            <a:endParaRPr lang="es-ES" sz="1200" dirty="0" smtClean="0"/>
          </a:p>
          <a:p>
            <a:pPr marL="1371600" lvl="2" indent="-304800">
              <a:buSzPts val="1200"/>
              <a:buChar char="■"/>
            </a:pPr>
            <a:r>
              <a:rPr lang="es-ES" sz="1200" dirty="0" err="1" smtClean="0"/>
              <a:t>IntelliJ</a:t>
            </a:r>
            <a:endParaRPr lang="es-ES" sz="1200" dirty="0" smtClean="0"/>
          </a:p>
          <a:p>
            <a:pPr marL="914400" lvl="1" indent="-304800">
              <a:buSzPts val="1200"/>
              <a:buChar char="○"/>
            </a:pPr>
            <a:r>
              <a:rPr lang="es-ES" sz="1200" dirty="0" smtClean="0"/>
              <a:t>Integración con el SO</a:t>
            </a:r>
          </a:p>
          <a:p>
            <a:pPr marL="1371600" lvl="2" indent="-304800">
              <a:buSzPts val="1200"/>
              <a:buChar char="■"/>
            </a:pPr>
            <a:r>
              <a:rPr lang="es-ES" sz="1200" dirty="0" err="1" smtClean="0"/>
              <a:t>TortoiseGit</a:t>
            </a:r>
            <a:endParaRPr lang="es-ES" sz="1200" dirty="0" smtClean="0"/>
          </a:p>
          <a:p>
            <a:pPr marL="914400" lvl="1" indent="-304800">
              <a:buSzPts val="1200"/>
              <a:buChar char="○"/>
            </a:pPr>
            <a:r>
              <a:rPr lang="es-ES" sz="1200" dirty="0" smtClean="0"/>
              <a:t>Etc.</a:t>
            </a:r>
          </a:p>
          <a:p>
            <a:pPr marL="457200" lvl="0" indent="-342900">
              <a:buSzPts val="1800"/>
            </a:pP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La línea de comandos (CLI)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surge como herramienta dentro de Linux y está </a:t>
            </a:r>
            <a:r>
              <a:rPr lang="es-ES" dirty="0" err="1" smtClean="0"/>
              <a:t>influído</a:t>
            </a:r>
            <a:r>
              <a:rPr lang="es-ES" dirty="0" smtClean="0"/>
              <a:t> por su filosofía:</a:t>
            </a:r>
          </a:p>
          <a:p>
            <a:pPr marL="914400" lvl="1" indent="-317500">
              <a:buSzPts val="1400"/>
              <a:buChar char="○"/>
            </a:pPr>
            <a:r>
              <a:rPr lang="es-ES" dirty="0" smtClean="0"/>
              <a:t>Linux está orientado a pequeñas herramientas de bajo nivel</a:t>
            </a:r>
          </a:p>
          <a:p>
            <a:pPr marL="914400" lvl="1" indent="-317500">
              <a:buSzPts val="1400"/>
              <a:buChar char="○"/>
            </a:pPr>
            <a:r>
              <a:rPr lang="es-ES" dirty="0" smtClean="0"/>
              <a:t>Cada pieza realiza una sola función</a:t>
            </a:r>
          </a:p>
          <a:p>
            <a:pPr marL="914400" lvl="1" indent="-317500">
              <a:buSzPts val="1400"/>
              <a:buChar char="○"/>
            </a:pPr>
            <a:r>
              <a:rPr lang="es-ES" dirty="0" smtClean="0"/>
              <a:t>Mediante composición puede realizar trabajos más complejos</a:t>
            </a:r>
            <a:br>
              <a:rPr lang="es-ES" dirty="0" smtClean="0"/>
            </a:br>
            <a:endParaRPr lang="es-ES" dirty="0" smtClean="0"/>
          </a:p>
          <a:p>
            <a:pPr marL="457200" lvl="0" indent="-342900">
              <a:buSzPts val="1800"/>
              <a:buChar char="●"/>
            </a:pPr>
            <a:r>
              <a:rPr lang="es-ES" dirty="0" smtClean="0"/>
              <a:t>Inicialmente </a:t>
            </a:r>
            <a:r>
              <a:rPr lang="es-ES" dirty="0" err="1" smtClean="0"/>
              <a:t>git</a:t>
            </a:r>
            <a:r>
              <a:rPr lang="es-ES" dirty="0" smtClean="0"/>
              <a:t> era una colección de librerías en C y scripts en Perl que han crecido de modo orgánico (poco organizado)</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Herramientas gráficas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17500">
              <a:buSzPts val="1400"/>
              <a:buChar char="●"/>
            </a:pPr>
            <a:r>
              <a:rPr lang="es-ES" dirty="0" smtClean="0"/>
              <a:t>Normalmente casi todos los desarrolladores usan entornos de ventanas (Windows, Mac, o X11 en Linux) para el desarrollo</a:t>
            </a:r>
            <a:br>
              <a:rPr lang="es-ES" dirty="0" smtClean="0"/>
            </a:br>
            <a:endParaRPr lang="es-ES" dirty="0" smtClean="0"/>
          </a:p>
          <a:p>
            <a:pPr marL="457200" lvl="0" indent="-317500">
              <a:buSzPts val="1400"/>
              <a:buChar char="●"/>
            </a:pPr>
            <a:r>
              <a:rPr lang="es-ES" dirty="0" smtClean="0"/>
              <a:t>Visualizar la historia de un repositorio no es nada cómodo en modo texto (presentar grafos y árboles como ASCII art)</a:t>
            </a:r>
            <a:br>
              <a:rPr lang="es-ES" dirty="0" smtClean="0"/>
            </a:br>
            <a:endParaRPr lang="es-ES" dirty="0" smtClean="0"/>
          </a:p>
          <a:p>
            <a:pPr marL="457200" lvl="0" indent="-317500">
              <a:buSzPts val="1400"/>
              <a:buChar char="●"/>
            </a:pPr>
            <a:r>
              <a:rPr lang="es-ES" dirty="0" smtClean="0"/>
              <a:t>Es habitual utilizar un cliente gráfico para la visualización del status actual del repositorio con el uso de ciertas operaciones y tirar de la línea de comandos cuando queremos realizar ciertas operaciones</a:t>
            </a:r>
          </a:p>
          <a:p>
            <a:pPr marL="457200" lvl="0" indent="-317500">
              <a:buSzPts val="1400"/>
              <a:buChar char="●"/>
            </a:pPr>
            <a:r>
              <a:rPr lang="es-ES" dirty="0" smtClean="0"/>
              <a:t>Los clientes gráficos se integran con </a:t>
            </a:r>
            <a:r>
              <a:rPr lang="es-ES" dirty="0" err="1" smtClean="0"/>
              <a:t>IDEs</a:t>
            </a:r>
            <a:r>
              <a:rPr lang="es-ES" dirty="0" smtClean="0"/>
              <a:t>, con el propio SO o bien se ejecutan de modo aislado</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Kraken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dirty="0" smtClean="0"/>
              <a:t>Cliente gráfico para </a:t>
            </a:r>
            <a:r>
              <a:rPr lang="es-ES" sz="1200" dirty="0" err="1" smtClean="0"/>
              <a:t>git</a:t>
            </a:r>
            <a:endParaRPr lang="es-ES" sz="1200" dirty="0" smtClean="0"/>
          </a:p>
          <a:p>
            <a:pPr marL="457200" lvl="0" indent="-304800">
              <a:buSzPts val="1200"/>
              <a:buChar char="●"/>
            </a:pPr>
            <a:r>
              <a:rPr lang="es-ES" sz="1200" dirty="0" err="1" smtClean="0"/>
              <a:t>Axasoft</a:t>
            </a:r>
            <a:endParaRPr lang="es-ES" sz="1200" dirty="0" smtClean="0"/>
          </a:p>
          <a:p>
            <a:pPr marL="457200" lvl="0" indent="-304800">
              <a:buSzPts val="1200"/>
              <a:buChar char="●"/>
            </a:pPr>
            <a:r>
              <a:rPr lang="es-ES" sz="1200" dirty="0" smtClean="0"/>
              <a:t>Versiones</a:t>
            </a:r>
          </a:p>
          <a:p>
            <a:pPr marL="914400" lvl="1" indent="-304800">
              <a:buSzPts val="1200"/>
              <a:buChar char="○"/>
            </a:pPr>
            <a:r>
              <a:rPr lang="es-ES" sz="1200" dirty="0" smtClean="0"/>
              <a:t>Free</a:t>
            </a:r>
          </a:p>
          <a:p>
            <a:pPr marL="914400" lvl="1" indent="-304800">
              <a:buSzPts val="1200"/>
              <a:buChar char="○"/>
            </a:pPr>
            <a:r>
              <a:rPr lang="es-ES" sz="1200" dirty="0" smtClean="0"/>
              <a:t>Pro</a:t>
            </a:r>
          </a:p>
          <a:p>
            <a:pPr marL="457200" lvl="0" indent="-304800">
              <a:buSzPts val="1200"/>
              <a:buChar char="●"/>
            </a:pPr>
            <a:r>
              <a:rPr lang="es-ES" sz="1200" dirty="0" smtClean="0"/>
              <a:t>SO</a:t>
            </a:r>
          </a:p>
          <a:p>
            <a:pPr marL="914400" lvl="1" indent="-304800">
              <a:buSzPts val="1200"/>
              <a:buChar char="○"/>
            </a:pPr>
            <a:r>
              <a:rPr lang="es-ES" sz="1200" dirty="0" smtClean="0"/>
              <a:t>Windows</a:t>
            </a:r>
          </a:p>
          <a:p>
            <a:pPr marL="914400" lvl="1" indent="-304800">
              <a:buSzPts val="1200"/>
              <a:buChar char="○"/>
            </a:pPr>
            <a:r>
              <a:rPr lang="es-ES" sz="1200" dirty="0" smtClean="0"/>
              <a:t>Mac</a:t>
            </a:r>
          </a:p>
          <a:p>
            <a:pPr marL="914400" lvl="1" indent="-304800">
              <a:buSzPts val="1200"/>
              <a:buChar char="○"/>
            </a:pPr>
            <a:r>
              <a:rPr lang="es-ES" sz="1200" dirty="0" smtClean="0"/>
              <a:t>Linux</a:t>
            </a:r>
          </a:p>
          <a:p>
            <a:pPr marL="457200" lvl="0" indent="-304800">
              <a:buSzPts val="1200"/>
              <a:buChar char="●"/>
            </a:pPr>
            <a:r>
              <a:rPr lang="es-ES" sz="1200" dirty="0" smtClean="0"/>
              <a:t>URL</a:t>
            </a:r>
          </a:p>
          <a:p>
            <a:pPr marL="914400" lvl="1" indent="-304800">
              <a:buSzPts val="1200"/>
              <a:buChar char="○"/>
            </a:pPr>
            <a:r>
              <a:rPr lang="es-ES" sz="1200" dirty="0" smtClean="0"/>
              <a:t>https://www.gitkraken.com/</a:t>
            </a: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Source</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Tree</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dirty="0" smtClean="0"/>
              <a:t>Cliente gráfico para </a:t>
            </a:r>
            <a:r>
              <a:rPr lang="es-ES" sz="1200" dirty="0" err="1" smtClean="0"/>
              <a:t>git</a:t>
            </a:r>
            <a:endParaRPr lang="es-ES" sz="1200" dirty="0" smtClean="0"/>
          </a:p>
          <a:p>
            <a:pPr marL="457200" lvl="0" indent="-304800">
              <a:buSzPts val="1200"/>
              <a:buChar char="●"/>
            </a:pPr>
            <a:r>
              <a:rPr lang="es-ES" sz="1200" dirty="0" err="1" smtClean="0"/>
              <a:t>Atlassian</a:t>
            </a:r>
            <a:endParaRPr lang="es-ES" sz="1200" dirty="0" smtClean="0"/>
          </a:p>
          <a:p>
            <a:pPr marL="457200" lvl="0" indent="-304800">
              <a:buSzPts val="1200"/>
              <a:buChar char="●"/>
            </a:pPr>
            <a:r>
              <a:rPr lang="es-ES" sz="1200" dirty="0" smtClean="0"/>
              <a:t>Versiones</a:t>
            </a:r>
          </a:p>
          <a:p>
            <a:pPr marL="914400" lvl="1" indent="-304800">
              <a:buSzPts val="1200"/>
              <a:buChar char="○"/>
            </a:pPr>
            <a:r>
              <a:rPr lang="es-ES" sz="1200" dirty="0" smtClean="0"/>
              <a:t>Free, a partir de 2011 </a:t>
            </a:r>
            <a:r>
              <a:rPr lang="es-ES" sz="1200" dirty="0" err="1" smtClean="0"/>
              <a:t>atlassian</a:t>
            </a:r>
            <a:r>
              <a:rPr lang="es-ES" sz="1200" dirty="0" smtClean="0"/>
              <a:t/>
            </a:r>
            <a:br>
              <a:rPr lang="es-ES" sz="1200" dirty="0" smtClean="0"/>
            </a:br>
            <a:r>
              <a:rPr lang="es-ES" sz="1200" dirty="0" smtClean="0"/>
              <a:t>adquiere la herramienta</a:t>
            </a:r>
          </a:p>
          <a:p>
            <a:pPr marL="457200" lvl="0" indent="-304800">
              <a:buSzPts val="1200"/>
              <a:buChar char="●"/>
            </a:pPr>
            <a:r>
              <a:rPr lang="es-ES" sz="1200" dirty="0" smtClean="0"/>
              <a:t>SO</a:t>
            </a:r>
          </a:p>
          <a:p>
            <a:pPr marL="914400" lvl="1" indent="-304800">
              <a:buSzPts val="1200"/>
              <a:buChar char="○"/>
            </a:pPr>
            <a:r>
              <a:rPr lang="es-ES" sz="1200" dirty="0" smtClean="0"/>
              <a:t>Windows</a:t>
            </a:r>
          </a:p>
          <a:p>
            <a:pPr marL="914400" lvl="1" indent="-304800">
              <a:buSzPts val="1200"/>
              <a:buChar char="○"/>
            </a:pPr>
            <a:r>
              <a:rPr lang="es-ES" sz="1200" dirty="0" smtClean="0"/>
              <a:t>Mac</a:t>
            </a:r>
          </a:p>
          <a:p>
            <a:pPr marL="457200" lvl="0" indent="-304800">
              <a:buSzPts val="1200"/>
              <a:buChar char="●"/>
            </a:pPr>
            <a:r>
              <a:rPr lang="es-ES" sz="1200" dirty="0" smtClean="0"/>
              <a:t>URL</a:t>
            </a:r>
          </a:p>
          <a:p>
            <a:pPr marL="914400" lvl="1" indent="-304800">
              <a:buSzPts val="1200"/>
              <a:buChar char="○"/>
            </a:pPr>
            <a:r>
              <a:rPr lang="es-ES" sz="1200" dirty="0" smtClean="0"/>
              <a:t>https://www.sourcetreeapp.com</a:t>
            </a:r>
            <a:endParaRPr lang="es-ES" dirty="0" smtClean="0"/>
          </a:p>
          <a:p>
            <a:pPr marL="457200" lvl="0" indent="-304800">
              <a:buSzPts val="1200"/>
            </a:pPr>
            <a:endParaRPr lang="es-ES"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Source</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Tree</a:t>
            </a:r>
            <a:r>
              <a:rPr lang="es-ES" sz="1800" b="1" dirty="0" smtClean="0">
                <a:solidFill>
                  <a:srgbClr val="FF0000"/>
                </a:solidFill>
                <a:latin typeface="Pluto Sans Heavy"/>
                <a:ea typeface="Neo Tech Std" charset="0"/>
                <a:cs typeface="Pluto Sans Heavy"/>
              </a:rPr>
              <a:t> para Linux</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332;p52"/>
          <p:cNvPicPr preferRelativeResize="0"/>
          <p:nvPr/>
        </p:nvPicPr>
        <p:blipFill>
          <a:blip r:embed="rId3">
            <a:alphaModFix/>
          </a:blip>
          <a:stretch>
            <a:fillRect/>
          </a:stretch>
        </p:blipFill>
        <p:spPr>
          <a:xfrm>
            <a:off x="2863684" y="1403698"/>
            <a:ext cx="4806157" cy="3691476"/>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Comenzamos con un repositorio local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sz="1200" dirty="0" smtClean="0"/>
              <a:t>Para inicializar un repositorio, podemos hacerlo de tres formas diferentes, partimos de cero y nos ponemos al día con un repositorio remoto directamente, podemos utilizar tanto el protocolo HTTPS como el SSH (Se recomienda siempre usar este último)</a:t>
            </a:r>
          </a:p>
          <a:p>
            <a:pPr marL="457200" lvl="0" indent="-298450">
              <a:spcBef>
                <a:spcPts val="1600"/>
              </a:spcBef>
              <a:buSzPts val="1100"/>
              <a:buChar char="●"/>
            </a:pPr>
            <a:r>
              <a:rPr lang="es-ES" sz="1200" b="1" dirty="0" err="1" smtClean="0"/>
              <a:t>git</a:t>
            </a:r>
            <a:r>
              <a:rPr lang="es-ES" sz="1200" b="1" dirty="0" smtClean="0"/>
              <a:t> clone</a:t>
            </a:r>
            <a:r>
              <a:rPr lang="es-ES" sz="1200" dirty="0" smtClean="0"/>
              <a:t> &lt;URL del repo&gt;</a:t>
            </a:r>
          </a:p>
          <a:p>
            <a:pPr lvl="0">
              <a:spcBef>
                <a:spcPts val="1600"/>
              </a:spcBef>
            </a:pPr>
            <a:r>
              <a:rPr lang="es-ES" sz="1200" dirty="0" smtClean="0"/>
              <a:t>Si no indicamos nada, clonará el repositorio y creará una carpeta con el nombre del repo, si queremos clonar directamente sin que cree la carpeta, indicamos un punto después de la URL el punto .</a:t>
            </a:r>
          </a:p>
          <a:p>
            <a:pPr lvl="0">
              <a:spcBef>
                <a:spcPts val="1600"/>
              </a:spcBef>
            </a:pPr>
            <a:r>
              <a:rPr lang="es-ES" sz="1200" dirty="0" smtClean="0"/>
              <a:t>O bien, podemos comenzar a trabajar con un repositorio local sin previamente tener operativo aún el repositorio remoto, ejecutando en la carpeta de archivos local en cuestión:</a:t>
            </a:r>
          </a:p>
          <a:p>
            <a:pPr marL="457200" lvl="0" indent="-298450">
              <a:spcBef>
                <a:spcPts val="1600"/>
              </a:spcBef>
              <a:buSzPts val="1100"/>
              <a:buChar char="●"/>
            </a:pPr>
            <a:r>
              <a:rPr lang="es-ES" sz="1200" b="1" dirty="0" err="1" smtClean="0"/>
              <a:t>git</a:t>
            </a:r>
            <a:r>
              <a:rPr lang="es-ES" sz="1200" b="1" dirty="0" smtClean="0"/>
              <a:t> </a:t>
            </a:r>
            <a:r>
              <a:rPr lang="es-ES" sz="1200" b="1" dirty="0" err="1" smtClean="0"/>
              <a:t>init</a:t>
            </a:r>
            <a:endParaRPr lang="es-ES" sz="1200" b="1" dirty="0" smtClean="0"/>
          </a:p>
          <a:p>
            <a:pPr lvl="0">
              <a:spcBef>
                <a:spcPts val="1600"/>
              </a:spcBef>
            </a:pPr>
            <a:r>
              <a:rPr lang="es-ES" sz="1200" dirty="0" smtClean="0"/>
              <a:t>Por otro lado podemos partir de un proyecto que o bien estaba con otro sistema de control de versiones o que comenzó con un repositorio local pero queremos engancharnos a un repositorio remoto</a:t>
            </a:r>
          </a:p>
          <a:p>
            <a:pPr marL="457200" lvl="0" indent="-298450">
              <a:spcBef>
                <a:spcPts val="1600"/>
              </a:spcBef>
              <a:buSzPts val="1100"/>
              <a:buChar char="●"/>
            </a:pPr>
            <a:r>
              <a:rPr lang="es-ES" sz="1200" b="1" dirty="0" err="1" smtClean="0"/>
              <a:t>git</a:t>
            </a:r>
            <a:r>
              <a:rPr lang="es-ES" sz="1200" b="1" dirty="0" smtClean="0"/>
              <a:t> </a:t>
            </a:r>
            <a:r>
              <a:rPr lang="es-ES" sz="1200" b="1" dirty="0" err="1" smtClean="0"/>
              <a:t>remote</a:t>
            </a:r>
            <a:r>
              <a:rPr lang="es-ES" sz="1200" b="1" dirty="0" smtClean="0"/>
              <a:t> </a:t>
            </a:r>
            <a:r>
              <a:rPr lang="es-ES" sz="1200" b="1" dirty="0" err="1" smtClean="0"/>
              <a:t>add</a:t>
            </a:r>
            <a:r>
              <a:rPr lang="es-ES" sz="1200" dirty="0" smtClean="0"/>
              <a:t> &lt;repo </a:t>
            </a:r>
            <a:r>
              <a:rPr lang="es-ES" sz="1200" dirty="0" err="1" smtClean="0"/>
              <a:t>name</a:t>
            </a:r>
            <a:r>
              <a:rPr lang="es-ES" sz="1200" dirty="0" smtClean="0"/>
              <a:t>&gt; &lt;URL del repo&gt;</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Comenzamos con un repositorio local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292100">
              <a:buSzPts val="1000"/>
              <a:buChar char="●"/>
            </a:pPr>
            <a:r>
              <a:rPr lang="es-ES" sz="1200" b="1" dirty="0" smtClean="0"/>
              <a:t>Archivo .</a:t>
            </a:r>
            <a:r>
              <a:rPr lang="es-ES" sz="1200" b="1" dirty="0" err="1" smtClean="0"/>
              <a:t>gitignore</a:t>
            </a:r>
            <a:r>
              <a:rPr lang="es-ES" sz="1200" b="1" dirty="0" smtClean="0"/>
              <a:t>, muy importante</a:t>
            </a:r>
            <a:r>
              <a:rPr lang="es-ES" sz="1200" dirty="0" smtClean="0"/>
              <a:t>, por cada repo, deberemos de incluir uno, aquí se indican los archivos que deben de ser ignorados para subir al repositorio, comúnmente se indican tanto los binarios que el propio IDE genere así como los archivos binarios que se van generando en las compilaciones del proyecto según tecnología usada (.</a:t>
            </a:r>
            <a:r>
              <a:rPr lang="es-ES" sz="1200" dirty="0" err="1" smtClean="0"/>
              <a:t>jar</a:t>
            </a:r>
            <a:r>
              <a:rPr lang="es-ES" sz="1200" dirty="0" smtClean="0"/>
              <a:t>, bundle.js, .</a:t>
            </a:r>
            <a:r>
              <a:rPr lang="es-ES" sz="1200" dirty="0" err="1" smtClean="0"/>
              <a:t>dll</a:t>
            </a:r>
            <a:r>
              <a:rPr lang="es-ES" sz="1200" dirty="0" smtClean="0"/>
              <a:t>, .</a:t>
            </a:r>
            <a:r>
              <a:rPr lang="es-ES" sz="1200" dirty="0" err="1" smtClean="0"/>
              <a:t>msi</a:t>
            </a:r>
            <a:r>
              <a:rPr lang="es-ES" sz="1200" dirty="0" smtClean="0"/>
              <a:t>, etc.)</a:t>
            </a:r>
          </a:p>
          <a:p>
            <a:pPr lvl="0">
              <a:spcBef>
                <a:spcPts val="1600"/>
              </a:spcBef>
            </a:pPr>
            <a:endParaRPr lang="es-ES" sz="1200" dirty="0" smtClean="0"/>
          </a:p>
          <a:p>
            <a:pPr marL="457200" lvl="0" indent="-292100">
              <a:spcBef>
                <a:spcPts val="1600"/>
              </a:spcBef>
              <a:buSzPts val="1000"/>
              <a:buChar char="●"/>
            </a:pPr>
            <a:r>
              <a:rPr lang="es-ES" sz="1200" dirty="0" smtClean="0"/>
              <a:t>Archivo README.md, por cada repositorio, este será el archivo de documentación en lenguaje de marcado “</a:t>
            </a:r>
            <a:r>
              <a:rPr lang="es-ES" sz="1200" dirty="0" err="1" smtClean="0"/>
              <a:t>mark</a:t>
            </a:r>
            <a:r>
              <a:rPr lang="es-ES" sz="1200" dirty="0" smtClean="0"/>
              <a:t> </a:t>
            </a:r>
            <a:r>
              <a:rPr lang="es-ES" sz="1200" dirty="0" err="1" smtClean="0"/>
              <a:t>down</a:t>
            </a:r>
            <a:r>
              <a:rPr lang="es-ES" sz="1200" dirty="0" smtClean="0"/>
              <a:t>”, de forma que directamente los proveedores </a:t>
            </a:r>
            <a:r>
              <a:rPr lang="es-ES" sz="1200" dirty="0" err="1" smtClean="0"/>
              <a:t>hosting</a:t>
            </a:r>
            <a:r>
              <a:rPr lang="es-ES" sz="1200" dirty="0" smtClean="0"/>
              <a:t> de </a:t>
            </a:r>
            <a:r>
              <a:rPr lang="es-ES" sz="1200" dirty="0" err="1" smtClean="0"/>
              <a:t>Git</a:t>
            </a:r>
            <a:r>
              <a:rPr lang="es-ES" sz="1200" dirty="0" smtClean="0"/>
              <a:t> como </a:t>
            </a:r>
            <a:r>
              <a:rPr lang="es-ES" sz="1200" dirty="0" err="1" smtClean="0"/>
              <a:t>GitHub</a:t>
            </a:r>
            <a:r>
              <a:rPr lang="es-ES" sz="1200" dirty="0" smtClean="0"/>
              <a:t>, saben leerlo perfectamente y dale un estilado acorde a las marcas introducidas</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Antesala… SCM - </a:t>
            </a:r>
            <a:r>
              <a:rPr lang="es-ES" sz="1800" b="1" dirty="0" err="1" smtClean="0">
                <a:solidFill>
                  <a:srgbClr val="FF0000"/>
                </a:solidFill>
                <a:latin typeface="Pluto Sans Heavy"/>
                <a:ea typeface="Neo Tech Std" charset="0"/>
                <a:cs typeface="Pluto Sans Heavy"/>
              </a:rPr>
              <a:t>Subversion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err="1" smtClean="0"/>
              <a:t>Subversion</a:t>
            </a:r>
            <a:r>
              <a:rPr lang="es-ES" dirty="0" smtClean="0"/>
              <a:t>, es una herramienta de control de versiones que trabaja de forma centralizada.</a:t>
            </a:r>
          </a:p>
          <a:p>
            <a:pPr lvl="0">
              <a:spcBef>
                <a:spcPts val="1600"/>
              </a:spcBef>
            </a:pPr>
            <a:r>
              <a:rPr lang="es-ES" dirty="0" smtClean="0"/>
              <a:t>Todo el versionado se realiza en una máquina central (Servidor SCM), dicho servidor contiene la única fuente fidedigna del proyecto Software.</a:t>
            </a:r>
            <a:br>
              <a:rPr lang="es-ES" dirty="0" smtClean="0"/>
            </a:br>
            <a:r>
              <a:rPr lang="es-ES" dirty="0" smtClean="0"/>
              <a:t>El servidor que contiene el control de versiones, establece el grado de acceso que tiene cada usuario y las acciones que puede realizar: r, </a:t>
            </a:r>
            <a:r>
              <a:rPr lang="es-ES" dirty="0" err="1" smtClean="0"/>
              <a:t>rw</a:t>
            </a:r>
            <a:endParaRPr lang="es-ES" dirty="0" smtClean="0"/>
          </a:p>
          <a:p>
            <a:pPr lvl="0">
              <a:spcBef>
                <a:spcPts val="1600"/>
              </a:spcBef>
            </a:pPr>
            <a:r>
              <a:rPr lang="es-ES" dirty="0" smtClean="0"/>
              <a:t>Toda la historia y todo el versionado se hacen en el servidor</a:t>
            </a:r>
          </a:p>
          <a:p>
            <a:pPr lvl="0">
              <a:spcBef>
                <a:spcPts val="1600"/>
              </a:spcBef>
              <a:spcAft>
                <a:spcPts val="1600"/>
              </a:spcAft>
            </a:pPr>
            <a:r>
              <a:rPr lang="es-ES" dirty="0" smtClean="0"/>
              <a:t>Si el servidor central falla… Y previamente no tenemos </a:t>
            </a:r>
            <a:r>
              <a:rPr lang="es-ES" dirty="0" err="1" smtClean="0"/>
              <a:t>backup</a:t>
            </a:r>
            <a:r>
              <a:rPr lang="es-ES" dirty="0" smtClean="0"/>
              <a:t>… </a:t>
            </a:r>
            <a:r>
              <a:rPr lang="es-ES" dirty="0" err="1" smtClean="0"/>
              <a:t>Bye</a:t>
            </a:r>
            <a:r>
              <a:rPr lang="es-ES" dirty="0" smtClean="0"/>
              <a:t> </a:t>
            </a:r>
            <a:r>
              <a:rPr lang="es-ES" dirty="0" err="1" smtClean="0"/>
              <a:t>Bye</a:t>
            </a:r>
            <a:r>
              <a:rPr lang="es-ES" dirty="0" smtClean="0"/>
              <a:t> al histórico de cambios :D</a:t>
            </a:r>
            <a:endParaRPr lang="es-ES_tradnl" b="1" dirty="0" smtClean="0">
              <a:solidFill>
                <a:srgbClr val="FF0000"/>
              </a:solidFill>
              <a:latin typeface="Pluto Sans"/>
              <a:ea typeface="Neo Tech Std Medium" charset="0"/>
              <a:cs typeface="Pluto Sans"/>
            </a:endParaRP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¿Qué es una </a:t>
            </a:r>
            <a:r>
              <a:rPr lang="es-ES" sz="1800" b="1" dirty="0" err="1" smtClean="0">
                <a:solidFill>
                  <a:srgbClr val="FF0000"/>
                </a:solidFill>
                <a:latin typeface="Pluto Sans Heavy"/>
                <a:ea typeface="Neo Tech Std" charset="0"/>
                <a:cs typeface="Pluto Sans Heavy"/>
              </a:rPr>
              <a:t>pull</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request</a:t>
            </a:r>
            <a:r>
              <a:rPr lang="es-ES" sz="1800" b="1" dirty="0" smtClean="0">
                <a:solidFill>
                  <a:srgbClr val="FF0000"/>
                </a:solidFill>
                <a:latin typeface="Pluto Sans Heavy"/>
                <a:ea typeface="Neo Tech Std" charset="0"/>
                <a:cs typeface="Pluto Sans Heavy"/>
              </a:rPr>
              <a: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18"/>
          <p:cNvSpPr txBox="1"/>
          <p:nvPr/>
        </p:nvSpPr>
        <p:spPr>
          <a:xfrm>
            <a:off x="2228004" y="1284885"/>
            <a:ext cx="3357044" cy="3288703"/>
          </a:xfrm>
          <a:prstGeom prst="rect">
            <a:avLst/>
          </a:prstGeom>
          <a:noFill/>
        </p:spPr>
        <p:txBody>
          <a:bodyPr wrap="square" numCol="1" spcCol="360000" rtlCol="0">
            <a:noAutofit/>
          </a:bodyPr>
          <a:lstStyle/>
          <a:p>
            <a:pPr marL="457200" lvl="0" indent="-342900">
              <a:buSzPts val="1800"/>
              <a:buChar char="●"/>
            </a:pPr>
            <a:r>
              <a:rPr lang="es-ES" sz="1200" dirty="0" smtClean="0"/>
              <a:t>Consiste en una revisión de código fuente </a:t>
            </a:r>
            <a:r>
              <a:rPr lang="es-ES" sz="1200" i="1" dirty="0" smtClean="0"/>
              <a:t>(Peer </a:t>
            </a:r>
            <a:r>
              <a:rPr lang="es-ES" sz="1200" i="1" dirty="0" err="1" smtClean="0"/>
              <a:t>Reviews</a:t>
            </a:r>
            <a:r>
              <a:rPr lang="es-ES" sz="1200" i="1" dirty="0" smtClean="0"/>
              <a:t>)</a:t>
            </a:r>
            <a:br>
              <a:rPr lang="es-ES" sz="1200" i="1" dirty="0" smtClean="0"/>
            </a:br>
            <a:endParaRPr lang="es-ES" sz="1200" i="1" dirty="0" smtClean="0"/>
          </a:p>
          <a:p>
            <a:pPr marL="457200" lvl="0" indent="-342900">
              <a:buSzPts val="1800"/>
              <a:buChar char="●"/>
            </a:pPr>
            <a:r>
              <a:rPr lang="es-ES" sz="1200" dirty="0" smtClean="0"/>
              <a:t>Antes de permitir un </a:t>
            </a:r>
            <a:r>
              <a:rPr lang="es-ES" sz="1200" dirty="0" err="1" smtClean="0"/>
              <a:t>merge</a:t>
            </a:r>
            <a:r>
              <a:rPr lang="es-ES" sz="1200" dirty="0" smtClean="0"/>
              <a:t> en una rama principal</a:t>
            </a:r>
          </a:p>
          <a:p>
            <a:pPr marL="457200" lvl="0" indent="-342900">
              <a:buSzPts val="1800"/>
              <a:buChar char="●"/>
            </a:pPr>
            <a:r>
              <a:rPr lang="es-ES" sz="1200" dirty="0" smtClean="0"/>
              <a:t>Se revisa el código entregado</a:t>
            </a:r>
          </a:p>
          <a:p>
            <a:pPr marL="457200" lvl="0" indent="-342900">
              <a:buSzPts val="1800"/>
              <a:buChar char="●"/>
            </a:pPr>
            <a:r>
              <a:rPr lang="es-ES" sz="1200" dirty="0" smtClean="0"/>
              <a:t>Se hacen comentarios y sugerencias de mejora</a:t>
            </a:r>
          </a:p>
          <a:p>
            <a:pPr marL="457200" lvl="0" indent="-342900">
              <a:buSzPts val="1800"/>
              <a:buChar char="●"/>
            </a:pPr>
            <a:r>
              <a:rPr lang="es-ES" sz="1200" dirty="0" smtClean="0"/>
              <a:t>Finalmente se mezcla o se rechaza</a:t>
            </a:r>
          </a:p>
        </p:txBody>
      </p:sp>
      <p:pic>
        <p:nvPicPr>
          <p:cNvPr id="5" name="Google Shape;352;p55"/>
          <p:cNvPicPr preferRelativeResize="0"/>
          <p:nvPr/>
        </p:nvPicPr>
        <p:blipFill>
          <a:blip r:embed="rId3">
            <a:alphaModFix/>
          </a:blip>
          <a:stretch>
            <a:fillRect/>
          </a:stretch>
        </p:blipFill>
        <p:spPr>
          <a:xfrm>
            <a:off x="5585047" y="1214001"/>
            <a:ext cx="3584875" cy="3274926"/>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Fases de una </a:t>
            </a:r>
            <a:r>
              <a:rPr lang="es-ES" sz="1800" b="1" dirty="0" err="1" smtClean="0">
                <a:solidFill>
                  <a:srgbClr val="FF0000"/>
                </a:solidFill>
                <a:latin typeface="Pluto Sans Heavy"/>
                <a:ea typeface="Neo Tech Std" charset="0"/>
                <a:cs typeface="Pluto Sans Heavy"/>
              </a:rPr>
              <a:t>pull</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request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Google Shape;358;p56"/>
          <p:cNvSpPr/>
          <p:nvPr/>
        </p:nvSpPr>
        <p:spPr>
          <a:xfrm>
            <a:off x="3910388" y="1978625"/>
            <a:ext cx="1100700" cy="3939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a:t>Creación</a:t>
            </a:r>
            <a:endParaRPr/>
          </a:p>
        </p:txBody>
      </p:sp>
      <p:sp>
        <p:nvSpPr>
          <p:cNvPr id="8" name="Google Shape;359;p56"/>
          <p:cNvSpPr/>
          <p:nvPr/>
        </p:nvSpPr>
        <p:spPr>
          <a:xfrm>
            <a:off x="3540188" y="2686200"/>
            <a:ext cx="1841100" cy="3939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Abierta / en revisión</a:t>
            </a:r>
            <a:endParaRPr/>
          </a:p>
        </p:txBody>
      </p:sp>
      <p:cxnSp>
        <p:nvCxnSpPr>
          <p:cNvPr id="9" name="Google Shape;360;p56"/>
          <p:cNvCxnSpPr>
            <a:stCxn id="8" idx="2"/>
            <a:endCxn id="8" idx="1"/>
          </p:cNvCxnSpPr>
          <p:nvPr/>
        </p:nvCxnSpPr>
        <p:spPr>
          <a:xfrm rot="5400000" flipH="1">
            <a:off x="3902138" y="2521500"/>
            <a:ext cx="196800" cy="920400"/>
          </a:xfrm>
          <a:prstGeom prst="bentConnector4">
            <a:avLst>
              <a:gd name="adj1" fmla="val -120814"/>
              <a:gd name="adj2" fmla="val 125847"/>
            </a:avLst>
          </a:prstGeom>
          <a:noFill/>
          <a:ln w="9525" cap="flat" cmpd="sng">
            <a:solidFill>
              <a:schemeClr val="dk2"/>
            </a:solidFill>
            <a:prstDash val="solid"/>
            <a:round/>
            <a:headEnd type="none" w="med" len="med"/>
            <a:tailEnd type="stealth" w="med" len="med"/>
          </a:ln>
        </p:spPr>
      </p:cxnSp>
      <p:cxnSp>
        <p:nvCxnSpPr>
          <p:cNvPr id="10" name="Google Shape;361;p56"/>
          <p:cNvCxnSpPr>
            <a:stCxn id="6" idx="2"/>
            <a:endCxn id="8" idx="0"/>
          </p:cNvCxnSpPr>
          <p:nvPr/>
        </p:nvCxnSpPr>
        <p:spPr>
          <a:xfrm>
            <a:off x="4460738" y="2372525"/>
            <a:ext cx="0" cy="313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362;p56"/>
          <p:cNvSpPr/>
          <p:nvPr/>
        </p:nvSpPr>
        <p:spPr>
          <a:xfrm>
            <a:off x="6582338" y="2292300"/>
            <a:ext cx="1100700" cy="3939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Aprueba</a:t>
            </a:r>
            <a:endParaRPr/>
          </a:p>
        </p:txBody>
      </p:sp>
      <p:sp>
        <p:nvSpPr>
          <p:cNvPr id="14" name="Google Shape;363;p56"/>
          <p:cNvSpPr/>
          <p:nvPr/>
        </p:nvSpPr>
        <p:spPr>
          <a:xfrm>
            <a:off x="6582338" y="3080100"/>
            <a:ext cx="1100700" cy="3939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Rechaza</a:t>
            </a:r>
            <a:endParaRPr/>
          </a:p>
        </p:txBody>
      </p:sp>
      <p:cxnSp>
        <p:nvCxnSpPr>
          <p:cNvPr id="15" name="Google Shape;364;p56"/>
          <p:cNvCxnSpPr>
            <a:stCxn id="8" idx="3"/>
            <a:endCxn id="11" idx="1"/>
          </p:cNvCxnSpPr>
          <p:nvPr/>
        </p:nvCxnSpPr>
        <p:spPr>
          <a:xfrm rot="10800000" flipH="1">
            <a:off x="5381288" y="2489250"/>
            <a:ext cx="1201200" cy="3939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365;p56"/>
          <p:cNvCxnSpPr>
            <a:stCxn id="8" idx="3"/>
            <a:endCxn id="14" idx="1"/>
          </p:cNvCxnSpPr>
          <p:nvPr/>
        </p:nvCxnSpPr>
        <p:spPr>
          <a:xfrm>
            <a:off x="5381288" y="2883150"/>
            <a:ext cx="1201200" cy="393900"/>
          </a:xfrm>
          <a:prstGeom prst="straightConnector1">
            <a:avLst/>
          </a:prstGeom>
          <a:noFill/>
          <a:ln w="9525" cap="flat" cmpd="sng">
            <a:solidFill>
              <a:schemeClr val="dk2"/>
            </a:solidFill>
            <a:prstDash val="solid"/>
            <a:round/>
            <a:headEnd type="none" w="med" len="med"/>
            <a:tailEnd type="triangle" w="med" len="med"/>
          </a:ln>
        </p:spPr>
      </p:cxnSp>
      <p:sp>
        <p:nvSpPr>
          <p:cNvPr id="17" name="1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¿Qué es un </a:t>
            </a:r>
            <a:r>
              <a:rPr lang="es-ES" sz="1800" b="1" dirty="0" err="1" smtClean="0">
                <a:solidFill>
                  <a:srgbClr val="FF0000"/>
                </a:solidFill>
                <a:latin typeface="Pluto Sans Heavy"/>
                <a:ea typeface="Neo Tech Std" charset="0"/>
                <a:cs typeface="Pluto Sans Heavy"/>
              </a:rPr>
              <a:t>fork</a:t>
            </a:r>
            <a:r>
              <a:rPr lang="es-ES" sz="1800" b="1" dirty="0" smtClean="0">
                <a:solidFill>
                  <a:srgbClr val="FF0000"/>
                </a:solidFill>
                <a:latin typeface="Pluto Sans Heavy"/>
                <a:ea typeface="Neo Tech Std" charset="0"/>
                <a:cs typeface="Pluto Sans Heavy"/>
              </a:rPr>
              <a: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sz="1200" dirty="0" smtClean="0"/>
              <a:t>En esencia, es la creación de un proyecto en una dirección distinta de la principal u oficial partiendo del código fuente del proyecto ya existente.</a:t>
            </a:r>
          </a:p>
          <a:p>
            <a:pPr lvl="0">
              <a:spcBef>
                <a:spcPts val="1600"/>
              </a:spcBef>
            </a:pPr>
            <a:r>
              <a:rPr lang="es-ES" sz="1200" dirty="0" smtClean="0"/>
              <a:t>Como resultado del </a:t>
            </a:r>
            <a:r>
              <a:rPr lang="es-ES" sz="1200" dirty="0" err="1" smtClean="0"/>
              <a:t>fork</a:t>
            </a:r>
            <a:r>
              <a:rPr lang="es-ES" sz="1200" dirty="0" smtClean="0"/>
              <a:t> se pueden llegar a generar proyectos diferentes que cubren distintas necesidades.</a:t>
            </a:r>
          </a:p>
          <a:p>
            <a:pPr lvl="0">
              <a:spcBef>
                <a:spcPts val="1600"/>
              </a:spcBef>
            </a:pPr>
            <a:r>
              <a:rPr lang="es-ES" sz="1200" dirty="0" smtClean="0"/>
              <a:t>En el mundo Open </a:t>
            </a:r>
            <a:r>
              <a:rPr lang="es-ES" sz="1200" dirty="0" err="1" smtClean="0"/>
              <a:t>Source</a:t>
            </a:r>
            <a:r>
              <a:rPr lang="es-ES" sz="1200" dirty="0" smtClean="0"/>
              <a:t>, un </a:t>
            </a:r>
            <a:r>
              <a:rPr lang="es-ES" sz="1200" dirty="0" err="1" smtClean="0"/>
              <a:t>fork</a:t>
            </a:r>
            <a:r>
              <a:rPr lang="es-ES" sz="1200" dirty="0" smtClean="0"/>
              <a:t> puede nacer resultado de confrontaciones en un proyecto software fruto de confrontaciones en pensamiento sobre el futuro del mismo, por casos de cambio de licencia, etc.</a:t>
            </a:r>
          </a:p>
          <a:p>
            <a:pPr lvl="0">
              <a:spcBef>
                <a:spcPts val="1600"/>
              </a:spcBef>
            </a:pPr>
            <a:r>
              <a:rPr lang="es-ES" sz="1200" dirty="0" smtClean="0"/>
              <a:t>Algunos Ejemplos:</a:t>
            </a:r>
          </a:p>
          <a:p>
            <a:pPr marL="457200" lvl="0" indent="-292100">
              <a:spcBef>
                <a:spcPts val="1600"/>
              </a:spcBef>
              <a:buSzPts val="1000"/>
              <a:buChar char="●"/>
            </a:pPr>
            <a:r>
              <a:rPr lang="es-ES" sz="1200" dirty="0" smtClean="0"/>
              <a:t>Jenkins es un </a:t>
            </a:r>
            <a:r>
              <a:rPr lang="es-ES" sz="1200" dirty="0" err="1" smtClean="0"/>
              <a:t>fork</a:t>
            </a:r>
            <a:r>
              <a:rPr lang="es-ES" sz="1200" dirty="0" smtClean="0"/>
              <a:t> del proyecto original Hudson, cuya propiedad es de Oracle</a:t>
            </a:r>
          </a:p>
          <a:p>
            <a:pPr marL="457200" lvl="0" indent="-292100">
              <a:buSzPts val="1000"/>
              <a:buChar char="●"/>
            </a:pPr>
            <a:r>
              <a:rPr lang="es-ES" sz="1200" dirty="0" err="1" smtClean="0"/>
              <a:t>MariaDB</a:t>
            </a:r>
            <a:r>
              <a:rPr lang="es-ES" sz="1200" dirty="0" smtClean="0"/>
              <a:t> es un </a:t>
            </a:r>
            <a:r>
              <a:rPr lang="es-ES" sz="1200" dirty="0" err="1" smtClean="0"/>
              <a:t>fork</a:t>
            </a:r>
            <a:r>
              <a:rPr lang="es-ES" sz="1200" dirty="0" smtClean="0"/>
              <a:t> del proyecto original </a:t>
            </a:r>
            <a:r>
              <a:rPr lang="es-ES" sz="1200" dirty="0" err="1" smtClean="0"/>
              <a:t>MySql</a:t>
            </a:r>
            <a:r>
              <a:rPr lang="es-ES" sz="1200" dirty="0" smtClean="0"/>
              <a:t>, cuya licencia cambió a raíz de la adquisición de </a:t>
            </a:r>
            <a:r>
              <a:rPr lang="es-ES" sz="1200" dirty="0" err="1" smtClean="0"/>
              <a:t>Sun</a:t>
            </a:r>
            <a:r>
              <a:rPr lang="es-ES" sz="1200" dirty="0" smtClean="0"/>
              <a:t> </a:t>
            </a:r>
            <a:r>
              <a:rPr lang="es-ES" sz="1200" dirty="0" err="1" smtClean="0"/>
              <a:t>MicroSystems</a:t>
            </a:r>
            <a:r>
              <a:rPr lang="es-ES" sz="1200" dirty="0" smtClean="0"/>
              <a:t> por parte de Oracle</a:t>
            </a:r>
          </a:p>
          <a:p>
            <a:pPr marL="457200" lvl="0" indent="-292100">
              <a:buSzPts val="1000"/>
              <a:buChar char="●"/>
            </a:pPr>
            <a:r>
              <a:rPr lang="es-ES" sz="1200" dirty="0" err="1" smtClean="0"/>
              <a:t>Fork</a:t>
            </a:r>
            <a:r>
              <a:rPr lang="es-ES" sz="1200" dirty="0" smtClean="0"/>
              <a:t> de distribuciones </a:t>
            </a:r>
            <a:r>
              <a:rPr lang="es-ES" sz="1200" dirty="0" err="1" smtClean="0"/>
              <a:t>linux</a:t>
            </a:r>
            <a:r>
              <a:rPr lang="es-ES" sz="1200" dirty="0" smtClean="0"/>
              <a:t>: </a:t>
            </a:r>
            <a:r>
              <a:rPr lang="es-ES" sz="1200" u="sng" dirty="0" smtClean="0">
                <a:solidFill>
                  <a:schemeClr val="hlink"/>
                </a:solidFill>
                <a:hlinkClick r:id="rId3"/>
              </a:rPr>
              <a:t>https://upload.wikimedia.org/wikipedia/commons/1/1b/Linux_Distribution_Timeline.svg</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Contribuyendo a proyectos Open </a:t>
            </a:r>
            <a:r>
              <a:rPr lang="es-ES" sz="1800" b="1" dirty="0" err="1" smtClean="0">
                <a:solidFill>
                  <a:srgbClr val="FF0000"/>
                </a:solidFill>
                <a:latin typeface="Pluto Sans Heavy"/>
                <a:ea typeface="Neo Tech Std" charset="0"/>
                <a:cs typeface="Pluto Sans Heavy"/>
              </a:rPr>
              <a:t>Source</a:t>
            </a:r>
            <a:r>
              <a:rPr lang="es-ES" sz="1800" b="1" dirty="0" smtClean="0">
                <a:solidFill>
                  <a:srgbClr val="FF0000"/>
                </a:solidFill>
                <a:latin typeface="Pluto Sans Heavy"/>
                <a:ea typeface="Neo Tech Std" charset="0"/>
                <a:cs typeface="Pluto Sans Heavy"/>
              </a:rPr>
              <a:t> con Forks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sz="1200" dirty="0" smtClean="0"/>
              <a:t>Cuando hacemos un </a:t>
            </a:r>
            <a:r>
              <a:rPr lang="es-ES" sz="1200" dirty="0" err="1" smtClean="0"/>
              <a:t>fork</a:t>
            </a:r>
            <a:r>
              <a:rPr lang="es-ES" sz="1200" dirty="0" smtClean="0"/>
              <a:t>, estamos haciendo una copia de ese repositorio en otro repositorio del que sí somos propietarios.</a:t>
            </a:r>
          </a:p>
          <a:p>
            <a:pPr lvl="0">
              <a:spcBef>
                <a:spcPts val="1600"/>
              </a:spcBef>
            </a:pPr>
            <a:r>
              <a:rPr lang="es-ES" sz="1200" dirty="0" smtClean="0"/>
              <a:t>Al ser propietarios podemos realizar cambios y subirlos.</a:t>
            </a:r>
          </a:p>
          <a:p>
            <a:pPr lvl="0">
              <a:spcBef>
                <a:spcPts val="1600"/>
              </a:spcBef>
              <a:spcAft>
                <a:spcPts val="1600"/>
              </a:spcAft>
            </a:pPr>
            <a:r>
              <a:rPr lang="es-ES" sz="1200" dirty="0" smtClean="0"/>
              <a:t>La manera de sugerir al propietario del repositorio que queremos colaborar, es hacer un </a:t>
            </a:r>
            <a:r>
              <a:rPr lang="es-ES" sz="1200" dirty="0" err="1" smtClean="0"/>
              <a:t>Pull</a:t>
            </a:r>
            <a:r>
              <a:rPr lang="es-ES" sz="1200" dirty="0" smtClean="0"/>
              <a:t> </a:t>
            </a:r>
            <a:r>
              <a:rPr lang="es-ES" sz="1200" dirty="0" err="1" smtClean="0"/>
              <a:t>Request</a:t>
            </a:r>
            <a:r>
              <a:rPr lang="es-ES" sz="1200" dirty="0" smtClean="0"/>
              <a:t> (PR), consiste en una solicitud para que el propietario se baje tus cambios (Mediante una referencia, generalmente una rama), y si le cuadran los cambios hechos por </a:t>
            </a:r>
            <a:r>
              <a:rPr lang="es-ES" sz="1200" dirty="0" err="1" smtClean="0"/>
              <a:t>tí</a:t>
            </a:r>
            <a:r>
              <a:rPr lang="es-ES" sz="1200" dirty="0" smtClean="0"/>
              <a:t> en tu repositorio, el propietario fusiona e incorpora tus cambios en el repositorio principal.</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Estructura de un repositorio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lvl="0"/>
            <a:r>
              <a:rPr lang="es" sz="1200" dirty="0" smtClean="0"/>
              <a:t>~/project1/.git</a:t>
            </a:r>
            <a:br>
              <a:rPr lang="es" sz="1200" dirty="0" smtClean="0"/>
            </a:br>
            <a:r>
              <a:rPr lang="es" sz="1200" dirty="0" smtClean="0"/>
              <a:t>			</a:t>
            </a:r>
            <a:r>
              <a:rPr lang="es" sz="1200" b="1" dirty="0" smtClean="0"/>
              <a:t>HEAD</a:t>
            </a:r>
            <a:r>
              <a:rPr lang="es" sz="1200" dirty="0" smtClean="0"/>
              <a:t>: Referencia principal donde está apuntando la última instantánea del repo</a:t>
            </a:r>
            <a:br>
              <a:rPr lang="es" sz="1200" dirty="0" smtClean="0"/>
            </a:br>
            <a:r>
              <a:rPr lang="es" sz="1200" dirty="0" smtClean="0"/>
              <a:t>			branches</a:t>
            </a:r>
            <a:br>
              <a:rPr lang="es" sz="1200" dirty="0" smtClean="0"/>
            </a:br>
            <a:r>
              <a:rPr lang="es" sz="1200" dirty="0" smtClean="0"/>
              <a:t>			</a:t>
            </a:r>
            <a:r>
              <a:rPr lang="es" sz="1200" b="1" dirty="0" smtClean="0"/>
              <a:t>config</a:t>
            </a:r>
            <a:r>
              <a:rPr lang="es" sz="1200" dirty="0" smtClean="0"/>
              <a:t>: Configuración en texto plano del repositorio git </a:t>
            </a:r>
            <a:br>
              <a:rPr lang="es" sz="1200" dirty="0" smtClean="0"/>
            </a:br>
            <a:r>
              <a:rPr lang="es" sz="1200" dirty="0" smtClean="0"/>
              <a:t>			description</a:t>
            </a:r>
            <a:br>
              <a:rPr lang="es" sz="1200" dirty="0" smtClean="0"/>
            </a:br>
            <a:r>
              <a:rPr lang="es" sz="1200" dirty="0" smtClean="0"/>
              <a:t>			</a:t>
            </a:r>
            <a:r>
              <a:rPr lang="es" sz="1200" b="1" dirty="0" smtClean="0"/>
              <a:t>hooks: </a:t>
            </a:r>
            <a:r>
              <a:rPr lang="es" sz="1200" dirty="0" smtClean="0"/>
              <a:t>Configuración de los disparadores de eventos</a:t>
            </a:r>
            <a:br>
              <a:rPr lang="es" sz="1200" dirty="0" smtClean="0"/>
            </a:br>
            <a:r>
              <a:rPr lang="es" sz="1200" dirty="0" smtClean="0"/>
              <a:t>			index</a:t>
            </a:r>
            <a:br>
              <a:rPr lang="es" sz="1200" dirty="0" smtClean="0"/>
            </a:br>
            <a:r>
              <a:rPr lang="es" sz="1200" dirty="0" smtClean="0"/>
              <a:t>			info</a:t>
            </a:r>
            <a:br>
              <a:rPr lang="es" sz="1200" dirty="0" smtClean="0"/>
            </a:br>
            <a:r>
              <a:rPr lang="es" sz="1200" dirty="0" smtClean="0"/>
              <a:t>			logs</a:t>
            </a:r>
            <a:br>
              <a:rPr lang="es" sz="1200" dirty="0" smtClean="0"/>
            </a:br>
            <a:r>
              <a:rPr lang="es" sz="1200" dirty="0" smtClean="0"/>
              <a:t>			objects</a:t>
            </a:r>
            <a:br>
              <a:rPr lang="es" sz="1200" dirty="0" smtClean="0"/>
            </a:br>
            <a:r>
              <a:rPr lang="es" sz="1200" dirty="0" smtClean="0"/>
              <a:t>			packed-refs</a:t>
            </a:r>
            <a:br>
              <a:rPr lang="es" sz="1200" dirty="0" smtClean="0"/>
            </a:br>
            <a:r>
              <a:rPr lang="es" sz="1200" dirty="0" smtClean="0"/>
              <a:t>			</a:t>
            </a:r>
            <a:r>
              <a:rPr lang="es" sz="1200" b="1" dirty="0" smtClean="0"/>
              <a:t>refs</a:t>
            </a:r>
            <a:r>
              <a:rPr lang="es" sz="1200" dirty="0" smtClean="0"/>
              <a:t>: Tendremos las referencias de los “hashs” de cabecera de los commits</a:t>
            </a:r>
            <a:br>
              <a:rPr lang="es" sz="1200" dirty="0" smtClean="0"/>
            </a:br>
            <a:r>
              <a:rPr lang="es" sz="1200" dirty="0" smtClean="0"/>
              <a:t>			de las ramas que tengamos</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Comandos Básicos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b="1" dirty="0" err="1" smtClean="0"/>
              <a:t>git</a:t>
            </a:r>
            <a:r>
              <a:rPr lang="es-ES" sz="1200" b="1" dirty="0" smtClean="0"/>
              <a:t> </a:t>
            </a:r>
            <a:r>
              <a:rPr lang="es-ES" sz="1200" b="1" dirty="0" err="1" smtClean="0"/>
              <a:t>remote</a:t>
            </a:r>
            <a:r>
              <a:rPr lang="es-ES" sz="1200" b="1" dirty="0" smtClean="0"/>
              <a:t> -v</a:t>
            </a:r>
            <a:r>
              <a:rPr lang="es-ES" sz="1200" dirty="0" smtClean="0"/>
              <a:t>: Visualiza los enganches a repositorios remotos que nuestro </a:t>
            </a:r>
            <a:r>
              <a:rPr lang="es-ES" sz="1200" dirty="0" err="1" smtClean="0"/>
              <a:t>working</a:t>
            </a:r>
            <a:r>
              <a:rPr lang="es-ES" sz="1200" dirty="0" smtClean="0"/>
              <a:t> </a:t>
            </a:r>
            <a:r>
              <a:rPr lang="es-ES" sz="1200" dirty="0" err="1" smtClean="0"/>
              <a:t>copy</a:t>
            </a:r>
            <a:r>
              <a:rPr lang="es-ES" sz="1200" dirty="0" smtClean="0"/>
              <a:t> tiene</a:t>
            </a:r>
          </a:p>
          <a:p>
            <a:pPr marL="457200" lvl="0" indent="-304800">
              <a:buSzPts val="1200"/>
              <a:buChar char="●"/>
            </a:pPr>
            <a:r>
              <a:rPr lang="es-ES" sz="1200" b="1" dirty="0" err="1" smtClean="0"/>
              <a:t>git</a:t>
            </a:r>
            <a:r>
              <a:rPr lang="es-ES" sz="1200" b="1" dirty="0" smtClean="0"/>
              <a:t> log --</a:t>
            </a:r>
            <a:r>
              <a:rPr lang="es-ES" sz="1200" b="1" dirty="0" err="1" smtClean="0"/>
              <a:t>stat</a:t>
            </a:r>
            <a:r>
              <a:rPr lang="es-ES" sz="1200" b="1" dirty="0" smtClean="0"/>
              <a:t>:</a:t>
            </a:r>
            <a:r>
              <a:rPr lang="es-ES" sz="1200" dirty="0" smtClean="0"/>
              <a:t> Visualiza todos los </a:t>
            </a:r>
            <a:r>
              <a:rPr lang="es-ES" sz="1200" dirty="0" err="1" smtClean="0"/>
              <a:t>logs</a:t>
            </a:r>
            <a:r>
              <a:rPr lang="es-ES" sz="1200" dirty="0" smtClean="0"/>
              <a:t> de cambios de nuestro </a:t>
            </a:r>
            <a:r>
              <a:rPr lang="es-ES" sz="1200" dirty="0" err="1" smtClean="0"/>
              <a:t>working</a:t>
            </a:r>
            <a:r>
              <a:rPr lang="es-ES" sz="1200" dirty="0" smtClean="0"/>
              <a:t> </a:t>
            </a:r>
            <a:r>
              <a:rPr lang="es-ES" sz="1200" dirty="0" err="1" smtClean="0"/>
              <a:t>copy</a:t>
            </a:r>
            <a:endParaRPr lang="es-ES" sz="1200" dirty="0" smtClean="0"/>
          </a:p>
          <a:p>
            <a:pPr marL="457200" lvl="0" indent="-304800">
              <a:buSzPts val="1200"/>
              <a:buChar char="●"/>
            </a:pPr>
            <a:r>
              <a:rPr lang="es-ES" sz="1200" b="1" dirty="0" err="1" smtClean="0"/>
              <a:t>git</a:t>
            </a:r>
            <a:r>
              <a:rPr lang="es-ES" sz="1200" b="1" dirty="0" smtClean="0"/>
              <a:t> log --</a:t>
            </a:r>
            <a:r>
              <a:rPr lang="es-ES" sz="1200" b="1" dirty="0" err="1" smtClean="0"/>
              <a:t>all</a:t>
            </a:r>
            <a:r>
              <a:rPr lang="es-ES" sz="1200" b="1" dirty="0" smtClean="0"/>
              <a:t> --</a:t>
            </a:r>
            <a:r>
              <a:rPr lang="es-ES" sz="1200" b="1" dirty="0" err="1" smtClean="0"/>
              <a:t>graph</a:t>
            </a:r>
            <a:r>
              <a:rPr lang="es-ES" sz="1200" b="1" dirty="0" smtClean="0"/>
              <a:t> --</a:t>
            </a:r>
            <a:r>
              <a:rPr lang="es-ES" sz="1200" b="1" dirty="0" err="1" smtClean="0"/>
              <a:t>decorate</a:t>
            </a:r>
            <a:r>
              <a:rPr lang="es-ES" sz="1200" b="1" dirty="0" smtClean="0"/>
              <a:t> --</a:t>
            </a:r>
            <a:r>
              <a:rPr lang="es-ES" sz="1200" b="1" dirty="0" err="1" smtClean="0"/>
              <a:t>oneline</a:t>
            </a:r>
            <a:r>
              <a:rPr lang="es-ES" sz="1200" b="1" dirty="0" smtClean="0"/>
              <a:t>:</a:t>
            </a:r>
            <a:r>
              <a:rPr lang="es-ES" sz="1200" dirty="0" smtClean="0"/>
              <a:t> Visualiza todos los </a:t>
            </a:r>
            <a:r>
              <a:rPr lang="es-ES" sz="1200" dirty="0" err="1" smtClean="0"/>
              <a:t>logs</a:t>
            </a:r>
            <a:r>
              <a:rPr lang="es-ES" sz="1200" dirty="0" smtClean="0"/>
              <a:t> de cambios del </a:t>
            </a:r>
            <a:r>
              <a:rPr lang="es-ES" sz="1200" dirty="0" err="1" smtClean="0"/>
              <a:t>working</a:t>
            </a:r>
            <a:r>
              <a:rPr lang="es-ES" sz="1200" dirty="0" smtClean="0"/>
              <a:t> </a:t>
            </a:r>
            <a:r>
              <a:rPr lang="es-ES" sz="1200" dirty="0" err="1" smtClean="0"/>
              <a:t>copy</a:t>
            </a:r>
            <a:r>
              <a:rPr lang="es-ES" sz="1200" dirty="0" smtClean="0"/>
              <a:t> con forma de árbol</a:t>
            </a:r>
          </a:p>
          <a:p>
            <a:pPr marL="457200" lvl="0" indent="-304800">
              <a:buSzPts val="1200"/>
              <a:buChar char="●"/>
            </a:pPr>
            <a:r>
              <a:rPr lang="es-ES" sz="1200" b="1" dirty="0" err="1" smtClean="0"/>
              <a:t>git</a:t>
            </a:r>
            <a:r>
              <a:rPr lang="es-ES" sz="1200" b="1" dirty="0" smtClean="0"/>
              <a:t> </a:t>
            </a:r>
            <a:r>
              <a:rPr lang="es-ES" sz="1200" b="1" dirty="0" err="1" smtClean="0"/>
              <a:t>config</a:t>
            </a:r>
            <a:r>
              <a:rPr lang="es-ES" sz="1200" b="1" dirty="0" smtClean="0"/>
              <a:t> --</a:t>
            </a:r>
            <a:r>
              <a:rPr lang="es-ES" sz="1200" b="1" dirty="0" err="1" smtClean="0"/>
              <a:t>list</a:t>
            </a:r>
            <a:r>
              <a:rPr lang="es-ES" sz="1200" b="1" dirty="0" smtClean="0"/>
              <a:t>:</a:t>
            </a:r>
            <a:r>
              <a:rPr lang="es-ES" sz="1200" dirty="0" smtClean="0"/>
              <a:t> Obtiene toda la configuración actual de </a:t>
            </a:r>
            <a:r>
              <a:rPr lang="es-ES" sz="1200" dirty="0" err="1" smtClean="0"/>
              <a:t>git</a:t>
            </a:r>
            <a:endParaRPr lang="es-ES" sz="1200" dirty="0" smtClean="0"/>
          </a:p>
          <a:p>
            <a:pPr marL="457200" lvl="0" indent="-304800">
              <a:buSzPts val="1200"/>
              <a:buChar char="●"/>
            </a:pPr>
            <a:r>
              <a:rPr lang="es-ES" sz="1200" b="1" dirty="0" err="1" smtClean="0"/>
              <a:t>git</a:t>
            </a:r>
            <a:r>
              <a:rPr lang="es-ES" sz="1200" b="1" dirty="0" smtClean="0"/>
              <a:t> log:</a:t>
            </a:r>
            <a:r>
              <a:rPr lang="es-ES" sz="1200" dirty="0" smtClean="0"/>
              <a:t> Visualiza los </a:t>
            </a:r>
            <a:r>
              <a:rPr lang="es-ES" sz="1200" dirty="0" err="1" smtClean="0"/>
              <a:t>logs</a:t>
            </a:r>
            <a:r>
              <a:rPr lang="es-ES" sz="1200" dirty="0" smtClean="0"/>
              <a:t> del </a:t>
            </a:r>
            <a:r>
              <a:rPr lang="es-ES" sz="1200" dirty="0" err="1" smtClean="0"/>
              <a:t>working</a:t>
            </a:r>
            <a:r>
              <a:rPr lang="es-ES" sz="1200" dirty="0" smtClean="0"/>
              <a:t> </a:t>
            </a:r>
            <a:r>
              <a:rPr lang="es-ES" sz="1200" dirty="0" err="1" smtClean="0"/>
              <a:t>copy</a:t>
            </a:r>
            <a:endParaRPr lang="es-ES" sz="1200" dirty="0" smtClean="0"/>
          </a:p>
          <a:p>
            <a:pPr marL="457200" lvl="0" indent="-304800">
              <a:buSzPts val="1200"/>
              <a:buChar char="●"/>
            </a:pPr>
            <a:r>
              <a:rPr lang="es-ES" sz="1200" b="1" dirty="0" err="1" smtClean="0"/>
              <a:t>git</a:t>
            </a:r>
            <a:r>
              <a:rPr lang="es-ES" sz="1200" b="1" dirty="0" smtClean="0"/>
              <a:t> </a:t>
            </a:r>
            <a:r>
              <a:rPr lang="es-ES" sz="1200" b="1" dirty="0" err="1" smtClean="0"/>
              <a:t>add</a:t>
            </a:r>
            <a:r>
              <a:rPr lang="es-ES" sz="1200" b="1" dirty="0" smtClean="0"/>
              <a:t> </a:t>
            </a:r>
            <a:r>
              <a:rPr lang="es-ES" sz="1200" dirty="0" smtClean="0"/>
              <a:t>&lt;archivos&gt;: Añade archivos para pasarlos a la fase “</a:t>
            </a:r>
            <a:r>
              <a:rPr lang="es-ES" sz="1200" dirty="0" err="1" smtClean="0"/>
              <a:t>stagged</a:t>
            </a:r>
            <a:r>
              <a:rPr lang="es-ES" sz="1200" dirty="0" smtClean="0"/>
              <a:t>”</a:t>
            </a:r>
          </a:p>
          <a:p>
            <a:pPr marL="457200" lvl="0" indent="-304800">
              <a:buSzPts val="1200"/>
              <a:buChar char="●"/>
            </a:pPr>
            <a:r>
              <a:rPr lang="es-ES" sz="1200" b="1" dirty="0" err="1" smtClean="0"/>
              <a:t>git</a:t>
            </a:r>
            <a:r>
              <a:rPr lang="es-ES" sz="1200" b="1" dirty="0" smtClean="0"/>
              <a:t> </a:t>
            </a:r>
            <a:r>
              <a:rPr lang="es-ES" sz="1200" b="1" dirty="0" err="1" smtClean="0"/>
              <a:t>commit</a:t>
            </a:r>
            <a:r>
              <a:rPr lang="es-ES" sz="1200" b="1" dirty="0" smtClean="0"/>
              <a:t> -m “</a:t>
            </a:r>
            <a:r>
              <a:rPr lang="es-ES" sz="1200" dirty="0" smtClean="0"/>
              <a:t>Comentario</a:t>
            </a:r>
            <a:r>
              <a:rPr lang="es-ES" sz="1200" b="1" dirty="0" smtClean="0"/>
              <a:t>”</a:t>
            </a:r>
            <a:r>
              <a:rPr lang="es-ES" sz="1200" dirty="0" smtClean="0"/>
              <a:t>: Confirma todos los cambios que se encuentran en la fase “</a:t>
            </a:r>
            <a:r>
              <a:rPr lang="es-ES" sz="1200" dirty="0" err="1" smtClean="0"/>
              <a:t>stagged</a:t>
            </a:r>
            <a:r>
              <a:rPr lang="es-ES" sz="1200" dirty="0" smtClean="0"/>
              <a:t>”</a:t>
            </a:r>
          </a:p>
          <a:p>
            <a:pPr marL="457200" lvl="0" indent="-304800">
              <a:buSzPts val="1200"/>
              <a:buChar char="●"/>
            </a:pPr>
            <a:r>
              <a:rPr lang="es-ES" sz="1200" b="1" dirty="0" err="1" smtClean="0"/>
              <a:t>git</a:t>
            </a:r>
            <a:r>
              <a:rPr lang="es-ES" sz="1200" b="1" dirty="0" smtClean="0"/>
              <a:t> </a:t>
            </a:r>
            <a:r>
              <a:rPr lang="es-ES" sz="1200" b="1" dirty="0" err="1" smtClean="0"/>
              <a:t>checkout</a:t>
            </a:r>
            <a:r>
              <a:rPr lang="es-ES" sz="1200" b="1" dirty="0" smtClean="0"/>
              <a:t> -b </a:t>
            </a:r>
            <a:r>
              <a:rPr lang="es-ES" sz="1200" dirty="0" smtClean="0"/>
              <a:t>&lt;nombre-rama&gt;: Crea una nueva rama y hace el cambio a ella “</a:t>
            </a:r>
            <a:r>
              <a:rPr lang="es-ES" sz="1200" dirty="0" err="1" smtClean="0"/>
              <a:t>switch</a:t>
            </a:r>
            <a:r>
              <a:rPr lang="es-ES" sz="1200" dirty="0" smtClean="0"/>
              <a:t>”</a:t>
            </a:r>
          </a:p>
          <a:p>
            <a:pPr marL="457200" lvl="0" indent="-304800">
              <a:buSzPts val="1200"/>
              <a:buChar char="●"/>
            </a:pPr>
            <a:r>
              <a:rPr lang="es-ES" sz="1200" b="1" dirty="0" err="1" smtClean="0"/>
              <a:t>git</a:t>
            </a:r>
            <a:r>
              <a:rPr lang="es-ES" sz="1200" b="1" dirty="0" smtClean="0"/>
              <a:t> </a:t>
            </a:r>
            <a:r>
              <a:rPr lang="es-ES" sz="1200" b="1" dirty="0" err="1" smtClean="0"/>
              <a:t>checkout</a:t>
            </a:r>
            <a:r>
              <a:rPr lang="es-ES" sz="1200" dirty="0" smtClean="0"/>
              <a:t> &lt;nombre-rama&gt;: Cambia a una rama previamente existente</a:t>
            </a:r>
          </a:p>
          <a:p>
            <a:pPr marL="457200" lvl="0" indent="-304800">
              <a:buSzPts val="1200"/>
              <a:buChar char="●"/>
            </a:pPr>
            <a:r>
              <a:rPr lang="es-ES" sz="1200" b="1" dirty="0" err="1" smtClean="0"/>
              <a:t>git</a:t>
            </a:r>
            <a:r>
              <a:rPr lang="es-ES" sz="1200" b="1" dirty="0" smtClean="0"/>
              <a:t> </a:t>
            </a:r>
            <a:r>
              <a:rPr lang="es-ES" sz="1200" b="1" dirty="0" err="1" smtClean="0"/>
              <a:t>pull</a:t>
            </a:r>
            <a:r>
              <a:rPr lang="es-ES" sz="1200" dirty="0" smtClean="0"/>
              <a:t> &lt;repositorio-remoto&gt; &lt;rama&gt;: Sincroniza la </a:t>
            </a:r>
            <a:r>
              <a:rPr lang="es-ES" sz="1200" dirty="0" err="1" smtClean="0"/>
              <a:t>working</a:t>
            </a:r>
            <a:r>
              <a:rPr lang="es-ES" sz="1200" dirty="0" smtClean="0"/>
              <a:t> </a:t>
            </a:r>
            <a:r>
              <a:rPr lang="es-ES" sz="1200" dirty="0" err="1" smtClean="0"/>
              <a:t>copy</a:t>
            </a:r>
            <a:r>
              <a:rPr lang="es-ES" sz="1200" dirty="0" smtClean="0"/>
              <a:t> con el repositorio remoto</a:t>
            </a:r>
            <a:br>
              <a:rPr lang="es-ES" sz="1200" dirty="0" smtClean="0"/>
            </a:br>
            <a:r>
              <a:rPr lang="es-ES" sz="1200" dirty="0" smtClean="0"/>
              <a:t>Realmente este comando realiza dos operaciones:</a:t>
            </a:r>
            <a:br>
              <a:rPr lang="es-ES" sz="1200" dirty="0" smtClean="0"/>
            </a:br>
            <a:r>
              <a:rPr lang="es-ES" sz="1200" dirty="0" smtClean="0"/>
              <a:t>	1º) Por un lado, hace un “</a:t>
            </a:r>
            <a:r>
              <a:rPr lang="es-ES" sz="1200" dirty="0" err="1" smtClean="0"/>
              <a:t>fetch</a:t>
            </a:r>
            <a:r>
              <a:rPr lang="es-ES" sz="1200" dirty="0" smtClean="0"/>
              <a:t>” trayéndose código del servidor </a:t>
            </a:r>
            <a:br>
              <a:rPr lang="es-ES" sz="1200" dirty="0" smtClean="0"/>
            </a:br>
            <a:r>
              <a:rPr lang="es-ES" sz="1200" dirty="0" smtClean="0"/>
              <a:t>	2º) Luego hace un </a:t>
            </a:r>
            <a:r>
              <a:rPr lang="es-ES" sz="1200" dirty="0" err="1" smtClean="0"/>
              <a:t>merge</a:t>
            </a:r>
            <a:r>
              <a:rPr lang="es-ES" sz="1200" dirty="0" smtClean="0"/>
              <a:t>, aplicando los cambios sobre la rama en la que estés</a:t>
            </a:r>
          </a:p>
          <a:p>
            <a:pPr marL="457200" lvl="0" indent="-304800">
              <a:buSzPts val="1200"/>
              <a:buChar char="●"/>
            </a:pPr>
            <a:r>
              <a:rPr lang="es-ES" sz="1200" b="1" dirty="0" err="1" smtClean="0"/>
              <a:t>git</a:t>
            </a:r>
            <a:r>
              <a:rPr lang="es-ES" sz="1200" b="1" dirty="0" smtClean="0"/>
              <a:t> </a:t>
            </a:r>
            <a:r>
              <a:rPr lang="es-ES" sz="1200" b="1" dirty="0" err="1" smtClean="0"/>
              <a:t>push</a:t>
            </a:r>
            <a:r>
              <a:rPr lang="es-ES" sz="1200" dirty="0" smtClean="0"/>
              <a:t> &lt;repositorio-remoto&gt; &lt;rama&gt;: Sube todos los cambios confirmados (que hayan sufrido un </a:t>
            </a:r>
            <a:r>
              <a:rPr lang="es-ES" sz="1200" dirty="0" err="1" smtClean="0"/>
              <a:t>commit</a:t>
            </a:r>
            <a:r>
              <a:rPr lang="es-ES" sz="1200" dirty="0" smtClean="0"/>
              <a:t>) al repositorio remoto</a:t>
            </a:r>
          </a:p>
          <a:p>
            <a:pPr marL="457200" lvl="0" indent="-304800">
              <a:buSzPts val="1200"/>
              <a:buChar char="●"/>
            </a:pPr>
            <a:r>
              <a:rPr lang="es-ES" sz="1200" b="1" dirty="0" err="1" smtClean="0"/>
              <a:t>git</a:t>
            </a:r>
            <a:r>
              <a:rPr lang="es-ES" sz="1200" b="1" dirty="0" smtClean="0"/>
              <a:t> </a:t>
            </a:r>
            <a:r>
              <a:rPr lang="es-ES" sz="1200" b="1" dirty="0" err="1" smtClean="0"/>
              <a:t>merge</a:t>
            </a:r>
            <a:r>
              <a:rPr lang="es-ES" sz="1200" dirty="0" smtClean="0"/>
              <a:t> &lt;rama-origen&gt;: </a:t>
            </a:r>
            <a:r>
              <a:rPr lang="es-ES" sz="1200" dirty="0" err="1" smtClean="0"/>
              <a:t>Situandome</a:t>
            </a:r>
            <a:r>
              <a:rPr lang="es-ES" sz="1200" dirty="0" smtClean="0"/>
              <a:t> en una rama de destino previamente, indico el código de la rama que quiero fusionar con la rama en la que me encuentro</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Comandos Básicos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b="1" dirty="0" err="1" smtClean="0"/>
              <a:t>git</a:t>
            </a:r>
            <a:r>
              <a:rPr lang="es-ES" sz="1200" b="1" dirty="0" smtClean="0"/>
              <a:t> </a:t>
            </a:r>
            <a:r>
              <a:rPr lang="es-ES" sz="1200" b="1" dirty="0" err="1" smtClean="0"/>
              <a:t>branch</a:t>
            </a:r>
            <a:r>
              <a:rPr lang="es-ES" sz="1200" b="1" dirty="0" smtClean="0"/>
              <a:t> -r</a:t>
            </a:r>
            <a:r>
              <a:rPr lang="es-ES" sz="1200" dirty="0" smtClean="0"/>
              <a:t>: Visualiza las ramas remotas (Según tenga constancia el </a:t>
            </a:r>
            <a:r>
              <a:rPr lang="es-ES" sz="1200" dirty="0" err="1" smtClean="0"/>
              <a:t>working</a:t>
            </a:r>
            <a:r>
              <a:rPr lang="es-ES" sz="1200" dirty="0" smtClean="0"/>
              <a:t> </a:t>
            </a:r>
            <a:r>
              <a:rPr lang="es-ES" sz="1200" dirty="0" err="1" smtClean="0"/>
              <a:t>copy</a:t>
            </a:r>
            <a:r>
              <a:rPr lang="es-ES" sz="1200" dirty="0" smtClean="0"/>
              <a:t>)</a:t>
            </a:r>
          </a:p>
          <a:p>
            <a:pPr marL="457200" lvl="0" indent="-304800">
              <a:buSzPts val="1200"/>
              <a:buChar char="●"/>
            </a:pPr>
            <a:r>
              <a:rPr lang="es-ES" sz="1200" b="1" dirty="0" err="1" smtClean="0"/>
              <a:t>git</a:t>
            </a:r>
            <a:r>
              <a:rPr lang="es-ES" sz="1200" b="1" dirty="0" smtClean="0"/>
              <a:t> </a:t>
            </a:r>
            <a:r>
              <a:rPr lang="es-ES" sz="1200" b="1" dirty="0" err="1" smtClean="0"/>
              <a:t>branch</a:t>
            </a:r>
            <a:r>
              <a:rPr lang="es-ES" sz="1200" b="1" dirty="0" smtClean="0"/>
              <a:t> -a:</a:t>
            </a:r>
            <a:r>
              <a:rPr lang="es-ES" sz="1200" dirty="0" smtClean="0"/>
              <a:t> Visualiza tanto las ramas locales como las remotas (Según tenga constancia el </a:t>
            </a:r>
            <a:r>
              <a:rPr lang="es-ES" sz="1200" dirty="0" err="1" smtClean="0"/>
              <a:t>working</a:t>
            </a:r>
            <a:r>
              <a:rPr lang="es-ES" sz="1200" dirty="0" smtClean="0"/>
              <a:t> </a:t>
            </a:r>
            <a:r>
              <a:rPr lang="es-ES" sz="1200" dirty="0" err="1" smtClean="0"/>
              <a:t>copy</a:t>
            </a:r>
            <a:r>
              <a:rPr lang="es-ES" sz="1200" dirty="0" smtClean="0"/>
              <a:t>)</a:t>
            </a:r>
          </a:p>
          <a:p>
            <a:pPr marL="457200" lvl="0" indent="-304800">
              <a:buSzPts val="1200"/>
              <a:buChar char="●"/>
            </a:pPr>
            <a:r>
              <a:rPr lang="es-ES" sz="1200" b="1" dirty="0" err="1" smtClean="0"/>
              <a:t>git</a:t>
            </a:r>
            <a:r>
              <a:rPr lang="es-ES" sz="1200" b="1" dirty="0" smtClean="0"/>
              <a:t> </a:t>
            </a:r>
            <a:r>
              <a:rPr lang="es-ES" sz="1200" b="1" dirty="0" err="1" smtClean="0"/>
              <a:t>rm</a:t>
            </a:r>
            <a:r>
              <a:rPr lang="es-ES" sz="1200" b="1" dirty="0" smtClean="0"/>
              <a:t> &lt;archivo&gt;:</a:t>
            </a:r>
            <a:r>
              <a:rPr lang="es-ES" sz="1200" dirty="0" smtClean="0"/>
              <a:t> Elimina el archivo y notifica a </a:t>
            </a:r>
            <a:r>
              <a:rPr lang="es-ES" sz="1200" dirty="0" err="1" smtClean="0"/>
              <a:t>git</a:t>
            </a:r>
            <a:r>
              <a:rPr lang="es-ES" sz="1200" dirty="0" smtClean="0"/>
              <a:t> de su borrado</a:t>
            </a:r>
          </a:p>
          <a:p>
            <a:pPr marL="457200" lvl="0" indent="-304800">
              <a:buSzPts val="1200"/>
              <a:buChar char="●"/>
            </a:pPr>
            <a:r>
              <a:rPr lang="es-ES" sz="1200" b="1" dirty="0" err="1" smtClean="0"/>
              <a:t>git</a:t>
            </a:r>
            <a:r>
              <a:rPr lang="es-ES" sz="1200" b="1" dirty="0" smtClean="0"/>
              <a:t> </a:t>
            </a:r>
            <a:r>
              <a:rPr lang="es-ES" sz="1200" b="1" dirty="0" err="1" smtClean="0"/>
              <a:t>branch</a:t>
            </a:r>
            <a:r>
              <a:rPr lang="es-ES" sz="1200" b="1" dirty="0" smtClean="0"/>
              <a:t> --</a:t>
            </a:r>
            <a:r>
              <a:rPr lang="es-ES" sz="1200" b="1" dirty="0" err="1" smtClean="0"/>
              <a:t>delete</a:t>
            </a:r>
            <a:r>
              <a:rPr lang="es-ES" sz="1200" dirty="0" smtClean="0"/>
              <a:t> &lt;rama&gt;: Elimina una rama local</a:t>
            </a:r>
          </a:p>
          <a:p>
            <a:pPr marL="457200" lvl="0" indent="-304800">
              <a:buSzPts val="1200"/>
              <a:buChar char="●"/>
            </a:pPr>
            <a:r>
              <a:rPr lang="es-ES" sz="1200" b="1" dirty="0" err="1" smtClean="0"/>
              <a:t>git</a:t>
            </a:r>
            <a:r>
              <a:rPr lang="es-ES" sz="1200" b="1" dirty="0" smtClean="0"/>
              <a:t> </a:t>
            </a:r>
            <a:r>
              <a:rPr lang="es-ES" sz="1200" b="1" dirty="0" err="1" smtClean="0"/>
              <a:t>push</a:t>
            </a:r>
            <a:r>
              <a:rPr lang="es-ES" sz="1200" dirty="0" smtClean="0"/>
              <a:t> &lt;repo-remoto&gt; </a:t>
            </a:r>
            <a:r>
              <a:rPr lang="es-ES" sz="1200" b="1" dirty="0" smtClean="0"/>
              <a:t>--</a:t>
            </a:r>
            <a:r>
              <a:rPr lang="es-ES" sz="1200" b="1" dirty="0" err="1" smtClean="0"/>
              <a:t>delete</a:t>
            </a:r>
            <a:r>
              <a:rPr lang="es-ES" sz="1200" dirty="0" smtClean="0"/>
              <a:t> &lt;nombre-rama&gt;: Elimina una rama remota</a:t>
            </a:r>
          </a:p>
          <a:p>
            <a:pPr marL="457200" lvl="0" indent="-304800">
              <a:buSzPts val="1200"/>
              <a:buChar char="●"/>
            </a:pPr>
            <a:r>
              <a:rPr lang="es-ES" sz="1200" b="1" dirty="0" err="1" smtClean="0"/>
              <a:t>git</a:t>
            </a:r>
            <a:r>
              <a:rPr lang="es-ES" sz="1200" b="1" dirty="0" smtClean="0"/>
              <a:t> status:</a:t>
            </a:r>
            <a:r>
              <a:rPr lang="es-ES" sz="1200" dirty="0" smtClean="0"/>
              <a:t> </a:t>
            </a:r>
            <a:r>
              <a:rPr lang="es-ES" sz="1200" dirty="0" err="1" smtClean="0"/>
              <a:t>Git</a:t>
            </a:r>
            <a:r>
              <a:rPr lang="es-ES" sz="1200" dirty="0" smtClean="0"/>
              <a:t> nos indica el estado detallado de nuestra </a:t>
            </a:r>
            <a:r>
              <a:rPr lang="es-ES" sz="1200" dirty="0" err="1" smtClean="0"/>
              <a:t>working</a:t>
            </a:r>
            <a:r>
              <a:rPr lang="es-ES" sz="1200" dirty="0" smtClean="0"/>
              <a:t> </a:t>
            </a:r>
            <a:r>
              <a:rPr lang="es-ES" sz="1200" dirty="0" err="1" smtClean="0"/>
              <a:t>copy</a:t>
            </a:r>
            <a:endParaRPr lang="es-ES" sz="1200" dirty="0" smtClean="0"/>
          </a:p>
          <a:p>
            <a:pPr marL="457200" lvl="0" indent="-304800">
              <a:buSzPts val="1200"/>
              <a:buChar char="●"/>
            </a:pPr>
            <a:r>
              <a:rPr lang="es-ES" sz="1200" b="1" dirty="0" err="1" smtClean="0"/>
              <a:t>git</a:t>
            </a:r>
            <a:r>
              <a:rPr lang="es-ES" sz="1200" b="1" dirty="0" smtClean="0"/>
              <a:t> </a:t>
            </a:r>
            <a:r>
              <a:rPr lang="es-ES" sz="1200" b="1" dirty="0" err="1" smtClean="0"/>
              <a:t>help</a:t>
            </a:r>
            <a:r>
              <a:rPr lang="es-ES" sz="1200" b="1" dirty="0" smtClean="0"/>
              <a:t> </a:t>
            </a:r>
            <a:r>
              <a:rPr lang="es-ES" sz="1200" dirty="0" smtClean="0"/>
              <a:t>&lt;</a:t>
            </a:r>
            <a:r>
              <a:rPr lang="es-ES" sz="1200" dirty="0" err="1" smtClean="0"/>
              <a:t>Command</a:t>
            </a:r>
            <a:r>
              <a:rPr lang="es-ES" sz="1200" dirty="0" smtClean="0"/>
              <a:t>&gt;</a:t>
            </a:r>
            <a:r>
              <a:rPr lang="es-ES" sz="1200" b="1" dirty="0" smtClean="0"/>
              <a:t>:</a:t>
            </a:r>
            <a:r>
              <a:rPr lang="es-ES" sz="1200" dirty="0" smtClean="0"/>
              <a:t> Comando de ayuda para cualquier comando</a:t>
            </a:r>
          </a:p>
          <a:p>
            <a:pPr marL="457200" lvl="0" indent="-304800">
              <a:buSzPts val="1200"/>
              <a:buChar char="●"/>
            </a:pPr>
            <a:r>
              <a:rPr lang="es-ES" sz="1200" b="1" dirty="0" err="1" smtClean="0"/>
              <a:t>git</a:t>
            </a:r>
            <a:r>
              <a:rPr lang="es-ES" sz="1200" b="1" dirty="0" smtClean="0"/>
              <a:t> </a:t>
            </a:r>
            <a:r>
              <a:rPr lang="es-ES" sz="1200" b="1" dirty="0" err="1" smtClean="0"/>
              <a:t>commit</a:t>
            </a:r>
            <a:r>
              <a:rPr lang="es-ES" sz="1200" b="1" dirty="0" smtClean="0"/>
              <a:t> --</a:t>
            </a:r>
            <a:r>
              <a:rPr lang="es-ES" sz="1200" b="1" dirty="0" err="1" smtClean="0"/>
              <a:t>amend</a:t>
            </a:r>
            <a:r>
              <a:rPr lang="es-ES" sz="1200" b="1" dirty="0" smtClean="0"/>
              <a:t>:</a:t>
            </a:r>
            <a:r>
              <a:rPr lang="es-ES" sz="1200" dirty="0" smtClean="0"/>
              <a:t> Cambia el mensaje de la última confirmación de cambios</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Ciclo de vida de los estados de los archivos en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404;p62"/>
          <p:cNvPicPr preferRelativeResize="0"/>
          <p:nvPr/>
        </p:nvPicPr>
        <p:blipFill>
          <a:blip r:embed="rId3">
            <a:alphaModFix/>
          </a:blip>
          <a:stretch>
            <a:fillRect/>
          </a:stretch>
        </p:blipFill>
        <p:spPr>
          <a:xfrm>
            <a:off x="2678152" y="1214001"/>
            <a:ext cx="5812585" cy="3691475"/>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En resumen…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04800">
              <a:buSzPts val="1200"/>
              <a:buChar char="●"/>
            </a:pPr>
            <a:r>
              <a:rPr lang="es-ES" sz="1200" dirty="0" smtClean="0"/>
              <a:t>Cada miembro del equipo tiene su copia local de trabajo y comúnmente se trabaja con un repositorio central (</a:t>
            </a:r>
            <a:r>
              <a:rPr lang="es-ES" sz="1200" dirty="0" err="1" smtClean="0"/>
              <a:t>GitHub</a:t>
            </a:r>
            <a:r>
              <a:rPr lang="es-ES" sz="1200" dirty="0" smtClean="0"/>
              <a:t>, </a:t>
            </a:r>
            <a:r>
              <a:rPr lang="es-ES" sz="1200" dirty="0" err="1" smtClean="0"/>
              <a:t>BitBucket</a:t>
            </a:r>
            <a:r>
              <a:rPr lang="es-ES" sz="1200" dirty="0" smtClean="0"/>
              <a:t>, </a:t>
            </a:r>
            <a:r>
              <a:rPr lang="es-ES" sz="1200" dirty="0" err="1" smtClean="0"/>
              <a:t>GitLab</a:t>
            </a:r>
            <a:r>
              <a:rPr lang="es-ES" sz="1200" dirty="0" smtClean="0"/>
              <a:t>, etc.)</a:t>
            </a:r>
          </a:p>
          <a:p>
            <a:pPr marL="457200" lvl="0" indent="-304800">
              <a:buSzPts val="1200"/>
              <a:buChar char="●"/>
            </a:pPr>
            <a:r>
              <a:rPr lang="es-ES" sz="1200" dirty="0" smtClean="0"/>
              <a:t>Cuando cada persona acaba su tarea o bien quiere persistir cambios varias veces a lo largo de la tarea que está realizando, se realiza la primero la operación de </a:t>
            </a:r>
            <a:r>
              <a:rPr lang="es-ES" sz="1200" b="1" dirty="0" smtClean="0"/>
              <a:t>“</a:t>
            </a:r>
            <a:r>
              <a:rPr lang="es-ES" sz="1200" b="1" dirty="0" err="1" smtClean="0"/>
              <a:t>add</a:t>
            </a:r>
            <a:r>
              <a:rPr lang="es-ES" sz="1200" b="1" dirty="0" smtClean="0"/>
              <a:t>”</a:t>
            </a:r>
            <a:r>
              <a:rPr lang="es-ES" sz="1200" dirty="0" smtClean="0"/>
              <a:t> para pasar a la fase “</a:t>
            </a:r>
            <a:r>
              <a:rPr lang="es-ES" sz="1200" dirty="0" err="1" smtClean="0"/>
              <a:t>staged</a:t>
            </a:r>
            <a:r>
              <a:rPr lang="es-ES" sz="1200" dirty="0" smtClean="0"/>
              <a:t>” y a continuación </a:t>
            </a:r>
            <a:r>
              <a:rPr lang="es-ES" sz="1200" b="1" dirty="0" smtClean="0"/>
              <a:t>“</a:t>
            </a:r>
            <a:r>
              <a:rPr lang="es-ES" sz="1200" b="1" dirty="0" err="1" smtClean="0"/>
              <a:t>commit</a:t>
            </a:r>
            <a:r>
              <a:rPr lang="es-ES" sz="1200" b="1" dirty="0" smtClean="0"/>
              <a:t>” </a:t>
            </a:r>
            <a:r>
              <a:rPr lang="es-ES" sz="1200" dirty="0" smtClean="0"/>
              <a:t>para persistir el cambio</a:t>
            </a:r>
          </a:p>
          <a:p>
            <a:pPr marL="457200" lvl="0" indent="-304800">
              <a:buSzPts val="1200"/>
              <a:buChar char="●"/>
            </a:pPr>
            <a:r>
              <a:rPr lang="es-ES" sz="1200" dirty="0" smtClean="0"/>
              <a:t>Cuando queremos propagar todos los cambios realizados en nuestra copia local de trabajo, se realiza la operación </a:t>
            </a:r>
            <a:r>
              <a:rPr lang="es-ES" sz="1200" b="1" dirty="0" smtClean="0"/>
              <a:t>“</a:t>
            </a:r>
            <a:r>
              <a:rPr lang="es-ES" sz="1200" b="1" dirty="0" err="1" smtClean="0"/>
              <a:t>push</a:t>
            </a:r>
            <a:r>
              <a:rPr lang="es-ES" sz="1200" b="1" dirty="0" smtClean="0"/>
              <a:t>”</a:t>
            </a:r>
          </a:p>
          <a:p>
            <a:pPr marL="457200" lvl="0" indent="-304800">
              <a:buSzPts val="1200"/>
              <a:buChar char="●"/>
            </a:pPr>
            <a:r>
              <a:rPr lang="es-ES" sz="1200" dirty="0" smtClean="0"/>
              <a:t>Cuando queremos sincronizarnos con una copia de trabajo remota, se realiza la operación </a:t>
            </a:r>
            <a:r>
              <a:rPr lang="es-ES" sz="1200" b="1" dirty="0" smtClean="0"/>
              <a:t>“</a:t>
            </a:r>
            <a:r>
              <a:rPr lang="es-ES" sz="1200" b="1" dirty="0" err="1" smtClean="0"/>
              <a:t>pull</a:t>
            </a:r>
            <a:r>
              <a:rPr lang="es-ES" sz="1200" b="1" dirty="0" smtClean="0"/>
              <a:t>”</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Trabajando con ramas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3817937" cy="3288703"/>
          </a:xfrm>
          <a:prstGeom prst="rect">
            <a:avLst/>
          </a:prstGeom>
          <a:noFill/>
        </p:spPr>
        <p:txBody>
          <a:bodyPr wrap="square" numCol="1" spcCol="360000" rtlCol="0">
            <a:noAutofit/>
          </a:bodyPr>
          <a:lstStyle/>
          <a:p>
            <a:pPr marL="457200" lvl="0" indent="-304800">
              <a:buSzPts val="1200"/>
            </a:pPr>
            <a:r>
              <a:rPr lang="es" sz="1200" dirty="0" smtClean="0"/>
              <a:t>A diferencia de otros sistemas de control de versiones, las ramas permiten trabajar a partir de una instantánea en paralelo, sin tener impacto sobre el código del cual se generó la instantánea.</a:t>
            </a:r>
            <a:br>
              <a:rPr lang="es" sz="1200" dirty="0" smtClean="0"/>
            </a:br>
            <a:r>
              <a:rPr lang="es" sz="1200" dirty="0" smtClean="0"/>
              <a:t>Las ramas no son más que “punteros” a una determinada instantánea:</a:t>
            </a:r>
            <a:endParaRPr lang="es-ES" sz="1200" dirty="0" smtClean="0"/>
          </a:p>
        </p:txBody>
      </p:sp>
      <p:pic>
        <p:nvPicPr>
          <p:cNvPr id="5" name="Google Shape;418;p64"/>
          <p:cNvPicPr preferRelativeResize="0"/>
          <p:nvPr/>
        </p:nvPicPr>
        <p:blipFill>
          <a:blip r:embed="rId3">
            <a:alphaModFix/>
          </a:blip>
          <a:stretch>
            <a:fillRect/>
          </a:stretch>
        </p:blipFill>
        <p:spPr>
          <a:xfrm>
            <a:off x="6045941" y="1109627"/>
            <a:ext cx="3012272" cy="2111975"/>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Antesala… SCM –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err="1" smtClean="0"/>
              <a:t>Git</a:t>
            </a:r>
            <a:r>
              <a:rPr lang="es-ES" dirty="0" smtClean="0"/>
              <a:t>, al contrario que </a:t>
            </a:r>
            <a:r>
              <a:rPr lang="es-ES" dirty="0" err="1" smtClean="0"/>
              <a:t>subversion</a:t>
            </a:r>
            <a:r>
              <a:rPr lang="es-ES" dirty="0" smtClean="0"/>
              <a:t>, es un sistema de control de versiones que trabaja de forma distribuida.</a:t>
            </a:r>
          </a:p>
          <a:p>
            <a:pPr lvl="0">
              <a:spcBef>
                <a:spcPts val="1600"/>
              </a:spcBef>
            </a:pPr>
            <a:r>
              <a:rPr lang="es-ES" dirty="0" smtClean="0"/>
              <a:t>Cuando accedes al repositorio </a:t>
            </a:r>
            <a:r>
              <a:rPr lang="es-ES" dirty="0" err="1" smtClean="0"/>
              <a:t>git</a:t>
            </a:r>
            <a:r>
              <a:rPr lang="es-ES" dirty="0" smtClean="0"/>
              <a:t> mediante la operación </a:t>
            </a:r>
            <a:r>
              <a:rPr lang="es-ES" b="1" dirty="0" smtClean="0"/>
              <a:t>“clone”, </a:t>
            </a:r>
            <a:r>
              <a:rPr lang="es-ES" dirty="0" smtClean="0"/>
              <a:t>lo que haces es descargar un </a:t>
            </a:r>
            <a:r>
              <a:rPr lang="es-ES" dirty="0" err="1" smtClean="0"/>
              <a:t>snapshot</a:t>
            </a:r>
            <a:r>
              <a:rPr lang="es-ES" dirty="0" smtClean="0"/>
              <a:t> de todo lo que hay en el repo con toda su historia.</a:t>
            </a:r>
          </a:p>
          <a:p>
            <a:pPr lvl="0">
              <a:spcBef>
                <a:spcPts val="1600"/>
              </a:spcBef>
              <a:spcAft>
                <a:spcPts val="1600"/>
              </a:spcAft>
            </a:pPr>
            <a:r>
              <a:rPr lang="es-ES" dirty="0" smtClean="0"/>
              <a:t>De esta forma, podemos decir que el servidor actúa como una copia de respaldo y todos los miembros del equipo que trabajan en ese repositorio van “sincronizando” esos cambios poco a poco.</a:t>
            </a:r>
            <a:endParaRPr lang="es-ES_tradnl" b="1" dirty="0" smtClean="0">
              <a:solidFill>
                <a:srgbClr val="FF0000"/>
              </a:solidFill>
              <a:latin typeface="Pluto Sans"/>
              <a:ea typeface="Neo Tech Std Medium" charset="0"/>
              <a:cs typeface="Pluto Sans"/>
            </a:endParaRP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Gestionando ramas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6"/>
            <a:ext cx="6929852" cy="744806"/>
          </a:xfrm>
          <a:prstGeom prst="rect">
            <a:avLst/>
          </a:prstGeom>
          <a:noFill/>
        </p:spPr>
        <p:txBody>
          <a:bodyPr wrap="square" numCol="1" spcCol="360000" rtlCol="0">
            <a:noAutofit/>
          </a:bodyPr>
          <a:lstStyle/>
          <a:p>
            <a:pPr marL="457200" lvl="0" indent="-304800">
              <a:buSzPts val="1200"/>
            </a:pPr>
            <a:r>
              <a:rPr lang="es" sz="1200" dirty="0" smtClean="0"/>
              <a:t>Creamos una rama sin conmutar a ella (Seguimos trabajando en la rama máster:</a:t>
            </a:r>
            <a:endParaRPr lang="es-ES" sz="1200" dirty="0" smtClean="0"/>
          </a:p>
        </p:txBody>
      </p:sp>
      <p:pic>
        <p:nvPicPr>
          <p:cNvPr id="6" name="Google Shape;426;p65"/>
          <p:cNvPicPr preferRelativeResize="0"/>
          <p:nvPr/>
        </p:nvPicPr>
        <p:blipFill>
          <a:blip r:embed="rId3">
            <a:alphaModFix/>
          </a:blip>
          <a:stretch>
            <a:fillRect/>
          </a:stretch>
        </p:blipFill>
        <p:spPr>
          <a:xfrm>
            <a:off x="2417618" y="1653450"/>
            <a:ext cx="6740237" cy="762000"/>
          </a:xfrm>
          <a:prstGeom prst="rect">
            <a:avLst/>
          </a:prstGeom>
          <a:noFill/>
          <a:ln>
            <a:noFill/>
          </a:ln>
        </p:spPr>
      </p:pic>
      <p:sp>
        <p:nvSpPr>
          <p:cNvPr id="7" name="CuadroTexto 18"/>
          <p:cNvSpPr txBox="1"/>
          <p:nvPr/>
        </p:nvSpPr>
        <p:spPr>
          <a:xfrm>
            <a:off x="2417618" y="2646218"/>
            <a:ext cx="6929852" cy="744806"/>
          </a:xfrm>
          <a:prstGeom prst="rect">
            <a:avLst/>
          </a:prstGeom>
          <a:noFill/>
        </p:spPr>
        <p:txBody>
          <a:bodyPr wrap="square" numCol="1" spcCol="360000" rtlCol="0">
            <a:noAutofit/>
          </a:bodyPr>
          <a:lstStyle/>
          <a:p>
            <a:pPr marL="457200" lvl="0" indent="-304800">
              <a:buSzPts val="1200"/>
            </a:pPr>
            <a:r>
              <a:rPr lang="es" sz="1200" dirty="0" smtClean="0"/>
              <a:t>O bien, estamos en una rama a partir de la cual queremos crear otra rama (una instantánea)</a:t>
            </a:r>
            <a:endParaRPr lang="es-ES" sz="1200" dirty="0" smtClean="0"/>
          </a:p>
        </p:txBody>
      </p:sp>
      <p:pic>
        <p:nvPicPr>
          <p:cNvPr id="8" name="Google Shape;427;p65"/>
          <p:cNvPicPr preferRelativeResize="0"/>
          <p:nvPr/>
        </p:nvPicPr>
        <p:blipFill>
          <a:blip r:embed="rId4">
            <a:alphaModFix/>
          </a:blip>
          <a:stretch>
            <a:fillRect/>
          </a:stretch>
        </p:blipFill>
        <p:spPr>
          <a:xfrm>
            <a:off x="2417618" y="3041729"/>
            <a:ext cx="6740237" cy="981075"/>
          </a:xfrm>
          <a:prstGeom prst="rect">
            <a:avLst/>
          </a:prstGeom>
          <a:noFill/>
          <a:ln>
            <a:noFill/>
          </a:ln>
        </p:spPr>
      </p:pic>
      <p:sp>
        <p:nvSpPr>
          <p:cNvPr id="9" name="8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Gestionando Ramas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sz="1200" dirty="0" smtClean="0"/>
              <a:t>¡¡¡Ojo!!!, al crear una rama, la estás creando siempre en tu repositorio local, si quieres que esa rama aparezca en tu repositorio remoto, tendrás que hacer </a:t>
            </a:r>
            <a:r>
              <a:rPr lang="es-ES" sz="1200" dirty="0" err="1" smtClean="0"/>
              <a:t>push</a:t>
            </a:r>
            <a:endParaRPr lang="es-ES" sz="1200" dirty="0" smtClean="0"/>
          </a:p>
          <a:p>
            <a:pPr marL="457200" lvl="0" indent="-342900">
              <a:buSzPts val="1800"/>
              <a:buChar char="●"/>
            </a:pPr>
            <a:r>
              <a:rPr lang="es-ES" sz="1200" dirty="0" smtClean="0"/>
              <a:t>Como hemos visto en la sección anterior, para cambiar de rama, siendo </a:t>
            </a:r>
            <a:r>
              <a:rPr lang="es-ES" sz="1200" dirty="0" err="1" smtClean="0"/>
              <a:t>testing</a:t>
            </a:r>
            <a:r>
              <a:rPr lang="es-ES" sz="1200" dirty="0" smtClean="0"/>
              <a:t> el nombre de la rama a la que queremos cambiar: </a:t>
            </a:r>
            <a:br>
              <a:rPr lang="es-ES" sz="1200" dirty="0" smtClean="0"/>
            </a:br>
            <a:r>
              <a:rPr lang="es-ES" sz="1200" b="1" dirty="0" err="1" smtClean="0"/>
              <a:t>git</a:t>
            </a:r>
            <a:r>
              <a:rPr lang="es-ES" sz="1200" b="1" dirty="0" smtClean="0"/>
              <a:t> </a:t>
            </a:r>
            <a:r>
              <a:rPr lang="es-ES" sz="1200" b="1" dirty="0" err="1" smtClean="0"/>
              <a:t>checkout</a:t>
            </a:r>
            <a:r>
              <a:rPr lang="es-ES" sz="1200" dirty="0" smtClean="0"/>
              <a:t> </a:t>
            </a:r>
            <a:r>
              <a:rPr lang="es-ES" sz="1200" dirty="0" err="1" smtClean="0"/>
              <a:t>testing</a:t>
            </a:r>
            <a:endParaRPr lang="es-ES" sz="1200" dirty="0" smtClean="0"/>
          </a:p>
          <a:p>
            <a:pPr marL="457200" lvl="0" indent="-342900">
              <a:buSzPts val="1800"/>
              <a:buChar char="●"/>
            </a:pPr>
            <a:r>
              <a:rPr lang="es-ES" sz="1200" dirty="0" smtClean="0"/>
              <a:t>¡¡¡Ojo!!!, Para cambiar de rama, siempre deberíamos tener la rama desde la que nos cambiamos “limpia”.</a:t>
            </a:r>
            <a:br>
              <a:rPr lang="es-ES" sz="1200" dirty="0" smtClean="0"/>
            </a:br>
            <a:r>
              <a:rPr lang="es-ES" sz="1200" dirty="0" smtClean="0"/>
              <a:t>Si tenemos archivos modificados pero no añadidos al área de intercambio, o bien, archivos en el área de intercambio no “</a:t>
            </a:r>
            <a:r>
              <a:rPr lang="es-ES" sz="1200" dirty="0" err="1" smtClean="0"/>
              <a:t>commiteados</a:t>
            </a:r>
            <a:r>
              <a:rPr lang="es-ES" sz="1200" dirty="0" smtClean="0"/>
              <a:t>”, nos aparecerá un mensaje de error, evitando que nos cambiemos de rama</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Diferencias entre ficheros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sz="1200" dirty="0" smtClean="0"/>
              <a:t>Cuando se gestionan versiones de ficheros diferentes es esencial determinar qué ha cambiado de un fichero.</a:t>
            </a:r>
            <a:br>
              <a:rPr lang="es-ES" sz="1200" dirty="0" smtClean="0"/>
            </a:br>
            <a:endParaRPr lang="es-ES" sz="1200" dirty="0" smtClean="0"/>
          </a:p>
          <a:p>
            <a:pPr marL="457200" lvl="0" indent="-342900">
              <a:buSzPts val="1800"/>
              <a:buChar char="●"/>
            </a:pPr>
            <a:r>
              <a:rPr lang="es-ES" sz="1200" dirty="0" smtClean="0"/>
              <a:t>En Unix (parece mentira oiga!!!), existe el comando </a:t>
            </a:r>
            <a:r>
              <a:rPr lang="es-ES" sz="1200" dirty="0" err="1" smtClean="0"/>
              <a:t>diff</a:t>
            </a:r>
            <a:r>
              <a:rPr lang="es-ES" sz="1200" dirty="0" smtClean="0"/>
              <a:t> que permite hacer esto desde hace más de 20 años</a:t>
            </a:r>
            <a:br>
              <a:rPr lang="es-ES" sz="1200" dirty="0" smtClean="0"/>
            </a:br>
            <a:r>
              <a:rPr lang="es-ES" sz="1200" b="1" dirty="0" err="1" smtClean="0"/>
              <a:t>diff</a:t>
            </a:r>
            <a:r>
              <a:rPr lang="es-ES" sz="1200" b="1" dirty="0" smtClean="0"/>
              <a:t> -u file1 file2</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Comparando Ramas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17500">
              <a:buSzPts val="1400"/>
              <a:buChar char="●"/>
            </a:pPr>
            <a:r>
              <a:rPr lang="es-ES" sz="1200" dirty="0" smtClean="0"/>
              <a:t>Para comparar dos instantáneas (o dos ramas), se puede emplear el comando:</a:t>
            </a:r>
            <a:br>
              <a:rPr lang="es-ES" sz="1200" dirty="0" smtClean="0"/>
            </a:br>
            <a:r>
              <a:rPr lang="es-ES" sz="1200" b="1" dirty="0" err="1" smtClean="0"/>
              <a:t>git</a:t>
            </a:r>
            <a:r>
              <a:rPr lang="es-ES" sz="1200" b="1" dirty="0" smtClean="0"/>
              <a:t> </a:t>
            </a:r>
            <a:r>
              <a:rPr lang="es-ES" sz="1200" b="1" dirty="0" err="1" smtClean="0"/>
              <a:t>diff</a:t>
            </a:r>
            <a:r>
              <a:rPr lang="es-ES" sz="1200" b="1" dirty="0" smtClean="0"/>
              <a:t> commit1..commit2</a:t>
            </a:r>
          </a:p>
          <a:p>
            <a:pPr marL="457200" lvl="0" indent="-317500">
              <a:buSzPts val="1400"/>
              <a:buChar char="●"/>
            </a:pPr>
            <a:r>
              <a:rPr lang="es-ES" sz="1200" dirty="0" smtClean="0"/>
              <a:t>Siendo commit1 y commit2 los hashes (SHA-1) de las instantáneas que quieres comparar</a:t>
            </a:r>
            <a:br>
              <a:rPr lang="es-ES" sz="1200" dirty="0" smtClean="0"/>
            </a:br>
            <a:r>
              <a:rPr lang="es-ES" sz="1200" dirty="0" smtClean="0"/>
              <a:t>Por defecto, si no incluimos los </a:t>
            </a:r>
            <a:r>
              <a:rPr lang="es-ES" sz="1200" dirty="0" err="1" smtClean="0"/>
              <a:t>commits</a:t>
            </a:r>
            <a:r>
              <a:rPr lang="es-ES" sz="1200" dirty="0" smtClean="0"/>
              <a:t> en el comando, comparará HEAD, o sea, con la última instantánea conocida.</a:t>
            </a:r>
          </a:p>
          <a:p>
            <a:pPr marL="457200" lvl="0" indent="-317500">
              <a:buSzPts val="1400"/>
              <a:buChar char="●"/>
            </a:pPr>
            <a:r>
              <a:rPr lang="es-ES" sz="1200" dirty="0" smtClean="0"/>
              <a:t>¡¡¡Ojo!!!, el orden en el que especifiquemos los hashes de los </a:t>
            </a:r>
            <a:r>
              <a:rPr lang="es-ES" sz="1200" dirty="0" err="1" smtClean="0"/>
              <a:t>commits</a:t>
            </a:r>
            <a:r>
              <a:rPr lang="es-ES" sz="1200" dirty="0" smtClean="0"/>
              <a:t> influye en cómo vas a ver las diferencias entre ficheros</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Concepto de </a:t>
            </a:r>
            <a:r>
              <a:rPr lang="es-ES" sz="1800" b="1" dirty="0" err="1" smtClean="0">
                <a:solidFill>
                  <a:srgbClr val="FF0000"/>
                </a:solidFill>
                <a:latin typeface="Pluto Sans Heavy"/>
                <a:ea typeface="Neo Tech Std" charset="0"/>
                <a:cs typeface="Pluto Sans Heavy"/>
              </a:rPr>
              <a:t>Merge</a:t>
            </a:r>
            <a:r>
              <a:rPr lang="es-ES" sz="1800" b="1" dirty="0" smtClean="0">
                <a:solidFill>
                  <a:srgbClr val="FF0000"/>
                </a:solidFill>
                <a:latin typeface="Pluto Sans Heavy"/>
                <a:ea typeface="Neo Tech Std" charset="0"/>
                <a:cs typeface="Pluto Sans Heavy"/>
              </a:rPr>
              <a:t> o Fusión de Ramas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smtClean="0"/>
              <a:t>Una mezcla es un </a:t>
            </a:r>
            <a:r>
              <a:rPr lang="es-ES" dirty="0" err="1" smtClean="0"/>
              <a:t>commit</a:t>
            </a:r>
            <a:r>
              <a:rPr lang="es-ES" dirty="0" smtClean="0"/>
              <a:t> que unifica cambios de </a:t>
            </a:r>
            <a:r>
              <a:rPr lang="es-ES" b="1" dirty="0" smtClean="0"/>
              <a:t>dos ramas en una</a:t>
            </a:r>
          </a:p>
          <a:p>
            <a:pPr marL="457200" lvl="0" indent="-342900">
              <a:buSzPts val="1800"/>
              <a:buChar char="●"/>
            </a:pPr>
            <a:r>
              <a:rPr lang="es-ES" dirty="0" smtClean="0"/>
              <a:t>La mezcla puede involucrar ramas, directorios o ficheros individuales.</a:t>
            </a:r>
          </a:p>
          <a:p>
            <a:pPr marL="457200" lvl="0" indent="-342900">
              <a:buSzPts val="1800"/>
              <a:buChar char="●"/>
            </a:pPr>
            <a:r>
              <a:rPr lang="es-ES" dirty="0" smtClean="0"/>
              <a:t>En muchos casos la mezcla es </a:t>
            </a:r>
            <a:r>
              <a:rPr lang="es-ES" b="1" dirty="0" smtClean="0"/>
              <a:t>trivial</a:t>
            </a:r>
            <a:r>
              <a:rPr lang="es-ES" dirty="0" smtClean="0"/>
              <a:t> y puede ser realizada </a:t>
            </a:r>
            <a:r>
              <a:rPr lang="es-ES" b="1" dirty="0" smtClean="0"/>
              <a:t>automáticamente</a:t>
            </a:r>
          </a:p>
          <a:p>
            <a:pPr marL="914400" lvl="1" indent="-317500">
              <a:buSzPts val="1400"/>
              <a:buChar char="○"/>
            </a:pPr>
            <a:r>
              <a:rPr lang="es-ES" dirty="0" smtClean="0"/>
              <a:t>Añadir ficheros o carpetas</a:t>
            </a:r>
          </a:p>
          <a:p>
            <a:pPr marL="914400" lvl="1" indent="-317500">
              <a:buSzPts val="1400"/>
              <a:buChar char="○"/>
            </a:pPr>
            <a:r>
              <a:rPr lang="es-ES" dirty="0" smtClean="0"/>
              <a:t>Borrar ficheros o carpetas (sin cambios en la otra rama)</a:t>
            </a:r>
          </a:p>
          <a:p>
            <a:pPr marL="914400" lvl="1" indent="-317500">
              <a:buSzPts val="1400"/>
              <a:buChar char="○"/>
            </a:pPr>
            <a:r>
              <a:rPr lang="es-ES" dirty="0" smtClean="0"/>
              <a:t>Modificar ficheros o carpetas (sin cambios en la otra rama)</a:t>
            </a:r>
          </a:p>
          <a:p>
            <a:pPr marL="914400" lvl="1" indent="-317500">
              <a:buSzPts val="1400"/>
              <a:buChar char="○"/>
            </a:pPr>
            <a:r>
              <a:rPr lang="es-ES" dirty="0" smtClean="0"/>
              <a:t>Cambios al mismo fichero triviales (en líneas diferentes)</a:t>
            </a:r>
          </a:p>
          <a:p>
            <a:pPr marL="457200" lvl="0" indent="-342900">
              <a:buSzPts val="1800"/>
              <a:buChar char="●"/>
            </a:pPr>
            <a:r>
              <a:rPr lang="es-ES" dirty="0" smtClean="0"/>
              <a:t>En otros casos no: y requiere de </a:t>
            </a:r>
            <a:r>
              <a:rPr lang="es-ES" b="1" dirty="0" smtClean="0"/>
              <a:t>intervención manual</a:t>
            </a:r>
            <a:r>
              <a:rPr lang="es-ES" dirty="0" smtClean="0"/>
              <a:t> para resolver la fusión</a:t>
            </a:r>
          </a:p>
          <a:p>
            <a:pPr marL="914400" lvl="1" indent="-317500">
              <a:buSzPts val="1400"/>
              <a:buChar char="○"/>
            </a:pPr>
            <a:r>
              <a:rPr lang="es-ES" dirty="0" smtClean="0"/>
              <a:t>Cambios en las dos ramas no triviales (mismas líneas)</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Fusión de ramas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17500">
              <a:buSzPts val="1400"/>
              <a:buChar char="●"/>
            </a:pPr>
            <a:r>
              <a:rPr lang="es-ES" sz="1200" dirty="0" smtClean="0"/>
              <a:t>La forma de incorporar cambios de una rama a otra es fusionar o “</a:t>
            </a:r>
            <a:r>
              <a:rPr lang="es-ES" sz="1200" dirty="0" err="1" smtClean="0"/>
              <a:t>merge</a:t>
            </a:r>
            <a:r>
              <a:rPr lang="es-ES" sz="1200" dirty="0" smtClean="0"/>
              <a:t>” de ramas.</a:t>
            </a:r>
          </a:p>
          <a:p>
            <a:pPr marL="457200" lvl="0" indent="-342900">
              <a:buSzPts val="1800"/>
              <a:buChar char="●"/>
            </a:pPr>
            <a:r>
              <a:rPr lang="es-ES" sz="1200" dirty="0" smtClean="0"/>
              <a:t>El procedimiento es siempre el mismo. Vamos a ponernos en un escenario donde queremos incorporar a la rama </a:t>
            </a:r>
            <a:r>
              <a:rPr lang="es-ES" sz="1200" dirty="0" err="1" smtClean="0"/>
              <a:t>master</a:t>
            </a:r>
            <a:r>
              <a:rPr lang="es-ES" sz="1200" dirty="0" smtClean="0"/>
              <a:t> los cambios que hemos hecho en otra rama (una </a:t>
            </a:r>
            <a:r>
              <a:rPr lang="es-ES" sz="1200" dirty="0" err="1" smtClean="0"/>
              <a:t>feature</a:t>
            </a:r>
            <a:r>
              <a:rPr lang="es-ES" sz="1200" dirty="0" smtClean="0"/>
              <a:t>).</a:t>
            </a:r>
            <a:r>
              <a:rPr lang="es-ES" sz="1200" b="1" dirty="0" smtClean="0"/>
              <a:t/>
            </a:r>
            <a:br>
              <a:rPr lang="es-ES" sz="1200" b="1" dirty="0" smtClean="0"/>
            </a:br>
            <a:r>
              <a:rPr lang="es-ES" sz="1200" dirty="0" smtClean="0"/>
              <a:t>1º) Inicialmente estoy en la rama </a:t>
            </a:r>
            <a:r>
              <a:rPr lang="es-ES" sz="1200" b="1" dirty="0" err="1" smtClean="0"/>
              <a:t>feature</a:t>
            </a:r>
            <a:r>
              <a:rPr lang="es-ES" sz="1200" b="1" dirty="0" smtClean="0"/>
              <a:t>/</a:t>
            </a:r>
            <a:r>
              <a:rPr lang="es-ES" sz="1200" b="1" dirty="0" err="1" smtClean="0"/>
              <a:t>add-css-client</a:t>
            </a:r>
            <a:r>
              <a:rPr lang="es-ES" sz="1200" b="1" dirty="0" smtClean="0"/>
              <a:t>, </a:t>
            </a:r>
            <a:r>
              <a:rPr lang="es-ES" sz="1200" dirty="0" smtClean="0"/>
              <a:t>he añadido cambios y luego </a:t>
            </a:r>
            <a:r>
              <a:rPr lang="es-ES" sz="1200" dirty="0" err="1" smtClean="0"/>
              <a:t>commit</a:t>
            </a:r>
            <a:r>
              <a:rPr lang="es-ES" sz="1200" dirty="0" smtClean="0"/>
              <a:t>.</a:t>
            </a:r>
            <a:br>
              <a:rPr lang="es-ES" sz="1200" dirty="0" smtClean="0"/>
            </a:br>
            <a:r>
              <a:rPr lang="es-ES" sz="1200" dirty="0" smtClean="0"/>
              <a:t>2º) Cambio a la rama </a:t>
            </a:r>
            <a:r>
              <a:rPr lang="es-ES" sz="1200" dirty="0" err="1" smtClean="0"/>
              <a:t>master</a:t>
            </a:r>
            <a:r>
              <a:rPr lang="es-ES" sz="1200" dirty="0" smtClean="0"/>
              <a:t>: </a:t>
            </a:r>
            <a:r>
              <a:rPr lang="es-ES" sz="1200" b="1" dirty="0" err="1" smtClean="0"/>
              <a:t>git</a:t>
            </a:r>
            <a:r>
              <a:rPr lang="es-ES" sz="1200" b="1" dirty="0" smtClean="0"/>
              <a:t> </a:t>
            </a:r>
            <a:r>
              <a:rPr lang="es-ES" sz="1200" b="1" dirty="0" err="1" smtClean="0"/>
              <a:t>checkout</a:t>
            </a:r>
            <a:r>
              <a:rPr lang="es-ES" sz="1200" b="1" dirty="0" smtClean="0"/>
              <a:t> </a:t>
            </a:r>
            <a:r>
              <a:rPr lang="es-ES" sz="1200" b="1" dirty="0" err="1" smtClean="0"/>
              <a:t>master</a:t>
            </a:r>
            <a:r>
              <a:rPr lang="es-ES" sz="1200" b="1" dirty="0" smtClean="0"/>
              <a:t/>
            </a:r>
            <a:br>
              <a:rPr lang="es-ES" sz="1200" b="1" dirty="0" smtClean="0"/>
            </a:br>
            <a:r>
              <a:rPr lang="es-ES" sz="1200" dirty="0" smtClean="0"/>
              <a:t>3º) Lanzo el comando de la fusión: </a:t>
            </a:r>
            <a:r>
              <a:rPr lang="es-ES" sz="1200" b="1" dirty="0" err="1" smtClean="0"/>
              <a:t>git</a:t>
            </a:r>
            <a:r>
              <a:rPr lang="es-ES" sz="1200" b="1" dirty="0" smtClean="0"/>
              <a:t> </a:t>
            </a:r>
            <a:r>
              <a:rPr lang="es-ES" sz="1200" b="1" dirty="0" err="1" smtClean="0"/>
              <a:t>merge</a:t>
            </a:r>
            <a:r>
              <a:rPr lang="es-ES" sz="1200" b="1" dirty="0" smtClean="0"/>
              <a:t> </a:t>
            </a:r>
            <a:r>
              <a:rPr lang="es-ES" sz="1200" b="1" dirty="0" err="1" smtClean="0"/>
              <a:t>feature</a:t>
            </a:r>
            <a:r>
              <a:rPr lang="es-ES" sz="1200" b="1" dirty="0" smtClean="0"/>
              <a:t>/</a:t>
            </a:r>
            <a:r>
              <a:rPr lang="es-ES" sz="1200" b="1" dirty="0" err="1" smtClean="0"/>
              <a:t>add-css-client</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Fusión de ramas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sz="1200" dirty="0" smtClean="0"/>
              <a:t>Recuerda, cuando abrimos una nueva rama, lo que realmente se está haciendo es partir de una instantánea en ese momento, al hacer </a:t>
            </a:r>
            <a:r>
              <a:rPr lang="es-ES" sz="1200" dirty="0" err="1" smtClean="0"/>
              <a:t>checkout</a:t>
            </a:r>
            <a:r>
              <a:rPr lang="es-ES" sz="1200" dirty="0" smtClean="0"/>
              <a:t> </a:t>
            </a:r>
            <a:r>
              <a:rPr lang="es-ES" sz="1200" b="1" dirty="0" smtClean="0"/>
              <a:t>HEAD </a:t>
            </a:r>
            <a:r>
              <a:rPr lang="es-ES" sz="1200" dirty="0" smtClean="0"/>
              <a:t>apuntará a la instantánea en ese momento.</a:t>
            </a:r>
          </a:p>
          <a:p>
            <a:pPr marL="457200" lvl="0" indent="-342900">
              <a:spcBef>
                <a:spcPts val="1600"/>
              </a:spcBef>
              <a:buSzPts val="1800"/>
              <a:buChar char="●"/>
            </a:pPr>
            <a:r>
              <a:rPr lang="es-ES" sz="1200" dirty="0" smtClean="0"/>
              <a:t>Si la instantánea de la que partimos no sufre ningún cambio, cuando hagamos </a:t>
            </a:r>
            <a:r>
              <a:rPr lang="es-ES" sz="1200" dirty="0" err="1" smtClean="0"/>
              <a:t>merge</a:t>
            </a:r>
            <a:r>
              <a:rPr lang="es-ES" sz="1200" dirty="0" smtClean="0"/>
              <a:t>, no habrá ningún problema</a:t>
            </a:r>
          </a:p>
          <a:p>
            <a:pPr marL="457200" lvl="0" indent="-342900">
              <a:buSzPts val="1800"/>
              <a:buChar char="●"/>
            </a:pPr>
            <a:r>
              <a:rPr lang="es-ES" sz="1200" dirty="0" smtClean="0"/>
              <a:t>Si por el contrario, en el momento de hacer el </a:t>
            </a:r>
            <a:r>
              <a:rPr lang="es-ES" sz="1200" dirty="0" err="1" smtClean="0"/>
              <a:t>merge</a:t>
            </a:r>
            <a:r>
              <a:rPr lang="es-ES" sz="1200" dirty="0" smtClean="0"/>
              <a:t>, la rama </a:t>
            </a:r>
            <a:r>
              <a:rPr lang="es-ES" sz="1200" dirty="0" err="1" smtClean="0"/>
              <a:t>master</a:t>
            </a:r>
            <a:r>
              <a:rPr lang="es-ES" sz="1200" dirty="0" smtClean="0"/>
              <a:t> apunta a otra instantánea distinta de la original desde la que partimos, pueden generarse “conflictos”, </a:t>
            </a:r>
            <a:r>
              <a:rPr lang="es-ES" sz="1200" dirty="0" err="1" smtClean="0"/>
              <a:t>git</a:t>
            </a:r>
            <a:r>
              <a:rPr lang="es-ES" sz="1200" dirty="0" smtClean="0"/>
              <a:t> nos avisará de esto si no es capaz de poder llevar a cabo una fusión automática</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Fusión de ramas III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4" y="1284885"/>
            <a:ext cx="3438506" cy="3288703"/>
          </a:xfrm>
          <a:prstGeom prst="rect">
            <a:avLst/>
          </a:prstGeom>
          <a:noFill/>
        </p:spPr>
        <p:txBody>
          <a:bodyPr wrap="square" numCol="1" spcCol="360000" rtlCol="0">
            <a:noAutofit/>
          </a:bodyPr>
          <a:lstStyle/>
          <a:p>
            <a:pPr lvl="0"/>
            <a:r>
              <a:rPr lang="es-ES" sz="1200" dirty="0" err="1" smtClean="0"/>
              <a:t>Git</a:t>
            </a:r>
            <a:r>
              <a:rPr lang="es-ES" sz="1200" dirty="0" smtClean="0"/>
              <a:t> intentará siempre utilizar la forma más eficiente de los algoritmos que posee para realizar fusiones, el más conocido y por el que siempre intentará optar, es el que se conoce como “</a:t>
            </a:r>
            <a:r>
              <a:rPr lang="es-ES" sz="1200" dirty="0" err="1" smtClean="0"/>
              <a:t>fast-foward</a:t>
            </a:r>
            <a:r>
              <a:rPr lang="es-ES" sz="1200" dirty="0" smtClean="0"/>
              <a:t>”.</a:t>
            </a:r>
          </a:p>
          <a:p>
            <a:pPr lvl="0">
              <a:spcBef>
                <a:spcPts val="1600"/>
              </a:spcBef>
            </a:pPr>
            <a:r>
              <a:rPr lang="es-ES" sz="1200" dirty="0" smtClean="0"/>
              <a:t>Esto tiene una pequeña pega, y es que no deja constancia de las ramas que han sido fusionadas a la rama en cuestión, por eficiencia únicamente intenta desplazar el puntero HEAD hacia adelante.</a:t>
            </a:r>
          </a:p>
          <a:p>
            <a:pPr lvl="0">
              <a:spcBef>
                <a:spcPts val="1600"/>
              </a:spcBef>
            </a:pPr>
            <a:r>
              <a:rPr lang="es-ES" sz="1200" dirty="0" smtClean="0"/>
              <a:t>Para evitar esto, podemos indicar de forma explícita que se busque la vida utilizando cualquier otro algoritmo de fusión y que deje constancia de dicha fusión:</a:t>
            </a:r>
          </a:p>
          <a:p>
            <a:pPr marL="457200" lvl="0" indent="-304800">
              <a:spcBef>
                <a:spcPts val="1600"/>
              </a:spcBef>
              <a:buSzPts val="1200"/>
              <a:buChar char="●"/>
            </a:pPr>
            <a:r>
              <a:rPr lang="es-ES" sz="1200" b="1" dirty="0" err="1" smtClean="0"/>
              <a:t>git</a:t>
            </a:r>
            <a:r>
              <a:rPr lang="es-ES" sz="1200" b="1" dirty="0" smtClean="0"/>
              <a:t> </a:t>
            </a:r>
            <a:r>
              <a:rPr lang="es-ES" sz="1200" b="1" dirty="0" err="1" smtClean="0"/>
              <a:t>merge</a:t>
            </a:r>
            <a:r>
              <a:rPr lang="es-ES" sz="1200" b="1" dirty="0" smtClean="0"/>
              <a:t> </a:t>
            </a:r>
            <a:r>
              <a:rPr lang="es-ES" sz="1200" b="1" dirty="0" err="1" smtClean="0"/>
              <a:t>feature</a:t>
            </a:r>
            <a:r>
              <a:rPr lang="es-ES" sz="1200" b="1" dirty="0" smtClean="0"/>
              <a:t>/</a:t>
            </a:r>
            <a:r>
              <a:rPr lang="es-ES" sz="1200" b="1" dirty="0" err="1" smtClean="0"/>
              <a:t>add-css-client</a:t>
            </a:r>
            <a:r>
              <a:rPr lang="es-ES" sz="1200" b="1" dirty="0" smtClean="0"/>
              <a:t> --no-</a:t>
            </a:r>
            <a:r>
              <a:rPr lang="es-ES" sz="1200" b="1" dirty="0" err="1" smtClean="0"/>
              <a:t>ff</a:t>
            </a:r>
            <a:endParaRPr lang="es-ES" sz="1200" dirty="0" smtClean="0"/>
          </a:p>
        </p:txBody>
      </p:sp>
      <p:pic>
        <p:nvPicPr>
          <p:cNvPr id="5" name="Google Shape;475;p72"/>
          <p:cNvPicPr preferRelativeResize="0"/>
          <p:nvPr/>
        </p:nvPicPr>
        <p:blipFill>
          <a:blip r:embed="rId3">
            <a:alphaModFix/>
          </a:blip>
          <a:stretch>
            <a:fillRect/>
          </a:stretch>
        </p:blipFill>
        <p:spPr>
          <a:xfrm>
            <a:off x="5666510" y="1404001"/>
            <a:ext cx="3633900" cy="2889688"/>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Agrupando la historia, agrupando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con squash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4" y="1284885"/>
            <a:ext cx="3438506" cy="3288703"/>
          </a:xfrm>
          <a:prstGeom prst="rect">
            <a:avLst/>
          </a:prstGeom>
          <a:noFill/>
        </p:spPr>
        <p:txBody>
          <a:bodyPr wrap="square" numCol="1" spcCol="360000" rtlCol="0">
            <a:noAutofit/>
          </a:bodyPr>
          <a:lstStyle/>
          <a:p>
            <a:pPr marL="457200" lvl="0" indent="-317500">
              <a:buSzPts val="1400"/>
              <a:buChar char="●"/>
            </a:pPr>
            <a:r>
              <a:rPr lang="es-ES" sz="1200" dirty="0" smtClean="0"/>
              <a:t>En ocasiones también nos ocurre que hemos realizado diferentes </a:t>
            </a:r>
            <a:r>
              <a:rPr lang="es-ES" sz="1200" dirty="0" err="1" smtClean="0"/>
              <a:t>commits</a:t>
            </a:r>
            <a:r>
              <a:rPr lang="es-ES" sz="1200" dirty="0" smtClean="0"/>
              <a:t> y simplemente queremos agruparlos en uno solo</a:t>
            </a:r>
          </a:p>
          <a:p>
            <a:pPr marL="457200" lvl="0" indent="-317500">
              <a:buSzPts val="1400"/>
              <a:buChar char="●"/>
            </a:pPr>
            <a:r>
              <a:rPr lang="es-ES" sz="1200" dirty="0" smtClean="0"/>
              <a:t>En el ejemplo, vamos a agrupar los dos primeros </a:t>
            </a:r>
            <a:r>
              <a:rPr lang="es-ES" sz="1200" dirty="0" err="1" smtClean="0"/>
              <a:t>commits</a:t>
            </a:r>
            <a:r>
              <a:rPr lang="es-ES" sz="1200" dirty="0" smtClean="0"/>
              <a:t> en uno solo</a:t>
            </a:r>
          </a:p>
        </p:txBody>
      </p:sp>
      <p:pic>
        <p:nvPicPr>
          <p:cNvPr id="6" name="Google Shape;483;p73"/>
          <p:cNvPicPr preferRelativeResize="0"/>
          <p:nvPr/>
        </p:nvPicPr>
        <p:blipFill>
          <a:blip r:embed="rId3">
            <a:alphaModFix/>
          </a:blip>
          <a:stretch>
            <a:fillRect/>
          </a:stretch>
        </p:blipFill>
        <p:spPr>
          <a:xfrm>
            <a:off x="6032873" y="1284885"/>
            <a:ext cx="3079774" cy="2680350"/>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Agrupando la historia, agrupando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con squash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888287" cy="1195079"/>
          </a:xfrm>
          <a:prstGeom prst="rect">
            <a:avLst/>
          </a:prstGeom>
          <a:noFill/>
        </p:spPr>
        <p:txBody>
          <a:bodyPr wrap="square" numCol="1" spcCol="360000" rtlCol="0">
            <a:noAutofit/>
          </a:bodyPr>
          <a:lstStyle/>
          <a:p>
            <a:pPr lvl="0"/>
            <a:r>
              <a:rPr lang="es-ES" sz="1200" dirty="0" smtClean="0"/>
              <a:t>Ejecutamos primero el comando para marcar el punto de unión 2 </a:t>
            </a:r>
            <a:r>
              <a:rPr lang="es-ES" sz="1200" dirty="0" err="1" smtClean="0"/>
              <a:t>commits</a:t>
            </a:r>
            <a:r>
              <a:rPr lang="es-ES" sz="1200" dirty="0" smtClean="0"/>
              <a:t> atrás: </a:t>
            </a:r>
            <a:br>
              <a:rPr lang="es-ES" sz="1200" dirty="0" smtClean="0"/>
            </a:br>
            <a:r>
              <a:rPr lang="es-ES" sz="1200" b="1" dirty="0" err="1" smtClean="0"/>
              <a:t>git</a:t>
            </a:r>
            <a:r>
              <a:rPr lang="es-ES" sz="1200" b="1" dirty="0" smtClean="0"/>
              <a:t> rebase -i HEAD~2</a:t>
            </a:r>
          </a:p>
          <a:p>
            <a:pPr lvl="0">
              <a:spcBef>
                <a:spcPts val="1600"/>
              </a:spcBef>
              <a:spcAft>
                <a:spcPts val="1600"/>
              </a:spcAft>
            </a:pPr>
            <a:r>
              <a:rPr lang="es-ES" sz="1200" dirty="0" smtClean="0"/>
              <a:t>A continuación nos saltará el editor por defecto del sistema, marcamos en el tercer </a:t>
            </a:r>
            <a:r>
              <a:rPr lang="es-ES" sz="1200" dirty="0" err="1" smtClean="0"/>
              <a:t>commit</a:t>
            </a:r>
            <a:r>
              <a:rPr lang="es-ES" sz="1200" dirty="0" smtClean="0"/>
              <a:t> la palabra “squash” para indicar que ese </a:t>
            </a:r>
            <a:r>
              <a:rPr lang="es-ES" sz="1200" dirty="0" err="1" smtClean="0"/>
              <a:t>commit</a:t>
            </a:r>
            <a:r>
              <a:rPr lang="es-ES" sz="1200" dirty="0" smtClean="0"/>
              <a:t> debe de ser fusionado con el anterior</a:t>
            </a:r>
          </a:p>
        </p:txBody>
      </p:sp>
      <p:pic>
        <p:nvPicPr>
          <p:cNvPr id="7" name="Google Shape;491;p74"/>
          <p:cNvPicPr preferRelativeResize="0"/>
          <p:nvPr/>
        </p:nvPicPr>
        <p:blipFill>
          <a:blip r:embed="rId3">
            <a:alphaModFix/>
          </a:blip>
          <a:stretch>
            <a:fillRect/>
          </a:stretch>
        </p:blipFill>
        <p:spPr>
          <a:xfrm>
            <a:off x="2044329" y="2604654"/>
            <a:ext cx="3455926" cy="2074455"/>
          </a:xfrm>
          <a:prstGeom prst="rect">
            <a:avLst/>
          </a:prstGeom>
          <a:noFill/>
          <a:ln>
            <a:noFill/>
          </a:ln>
        </p:spPr>
      </p:pic>
      <p:pic>
        <p:nvPicPr>
          <p:cNvPr id="8" name="Google Shape;492;p74"/>
          <p:cNvPicPr preferRelativeResize="0"/>
          <p:nvPr/>
        </p:nvPicPr>
        <p:blipFill>
          <a:blip r:embed="rId4">
            <a:alphaModFix/>
          </a:blip>
          <a:stretch>
            <a:fillRect/>
          </a:stretch>
        </p:blipFill>
        <p:spPr>
          <a:xfrm>
            <a:off x="5597236" y="2604654"/>
            <a:ext cx="3755603" cy="2050756"/>
          </a:xfrm>
          <a:prstGeom prst="rect">
            <a:avLst/>
          </a:prstGeom>
          <a:noFill/>
          <a:ln>
            <a:noFill/>
          </a:ln>
        </p:spPr>
      </p:pic>
      <p:sp>
        <p:nvSpPr>
          <p:cNvPr id="9" name="8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¿Por qué surgió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A raíz del trabajo masivo de la comunidad con el </a:t>
            </a:r>
            <a:r>
              <a:rPr lang="es-ES" dirty="0" err="1" smtClean="0"/>
              <a:t>kernel</a:t>
            </a:r>
            <a:r>
              <a:rPr lang="es-ES" dirty="0" smtClean="0"/>
              <a:t> de </a:t>
            </a:r>
            <a:r>
              <a:rPr lang="es-ES" dirty="0" err="1" smtClean="0"/>
              <a:t>linux</a:t>
            </a:r>
            <a:r>
              <a:rPr lang="es-ES" dirty="0" smtClean="0"/>
              <a:t>, en torno al año 2000, los programadores tenían unas listas de correo para notificar los cambios usando parches.</a:t>
            </a:r>
            <a:br>
              <a:rPr lang="es-ES" dirty="0" smtClean="0"/>
            </a:br>
            <a:r>
              <a:rPr lang="es-ES" dirty="0" smtClean="0"/>
              <a:t>Los programadores realizaban un incremental de archivo en su máquina y enviaban a dichos incrementales a listas de distribución… Si… Un verdadero placer :D</a:t>
            </a:r>
          </a:p>
          <a:p>
            <a:pPr lvl="0">
              <a:spcBef>
                <a:spcPts val="1600"/>
              </a:spcBef>
            </a:pPr>
            <a:r>
              <a:rPr lang="es-ES" dirty="0" smtClean="0"/>
              <a:t>La comunidad comienza a utilizar una herramienta llamada </a:t>
            </a:r>
            <a:r>
              <a:rPr lang="es-ES" b="1" dirty="0" err="1" smtClean="0"/>
              <a:t>BitKeeper</a:t>
            </a:r>
            <a:r>
              <a:rPr lang="es-ES" dirty="0" smtClean="0"/>
              <a:t>, es parecido a </a:t>
            </a:r>
            <a:r>
              <a:rPr lang="es-ES" dirty="0" err="1" smtClean="0"/>
              <a:t>Git</a:t>
            </a:r>
            <a:r>
              <a:rPr lang="es-ES" dirty="0" smtClean="0"/>
              <a:t>, también es </a:t>
            </a:r>
            <a:r>
              <a:rPr lang="es-ES" dirty="0" err="1" smtClean="0"/>
              <a:t>distribuído</a:t>
            </a:r>
            <a:endParaRPr lang="es-ES" dirty="0" smtClean="0"/>
          </a:p>
          <a:p>
            <a:pPr lvl="0">
              <a:spcBef>
                <a:spcPts val="1600"/>
              </a:spcBef>
              <a:spcAft>
                <a:spcPts val="1600"/>
              </a:spcAft>
            </a:pPr>
            <a:r>
              <a:rPr lang="es-ES" dirty="0" smtClean="0"/>
              <a:t>Posteriormente en torno al año 2005 la comunidad crea su propia herramienta, nace </a:t>
            </a:r>
            <a:r>
              <a:rPr lang="es-ES" dirty="0" err="1" smtClean="0"/>
              <a:t>Git</a:t>
            </a:r>
            <a:endParaRPr lang="es-ES_tradnl" b="1" dirty="0" smtClean="0">
              <a:solidFill>
                <a:srgbClr val="FF0000"/>
              </a:solidFill>
              <a:latin typeface="Pluto Sans"/>
              <a:ea typeface="Neo Tech Std Medium" charset="0"/>
              <a:cs typeface="Pluto Sans"/>
            </a:endParaRP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Agrupando la historia, agrupando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con squash III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832869" cy="1264351"/>
          </a:xfrm>
          <a:prstGeom prst="rect">
            <a:avLst/>
          </a:prstGeom>
          <a:noFill/>
        </p:spPr>
        <p:txBody>
          <a:bodyPr wrap="square" numCol="1" spcCol="360000" rtlCol="0">
            <a:noAutofit/>
          </a:bodyPr>
          <a:lstStyle/>
          <a:p>
            <a:pPr lvl="0"/>
            <a:r>
              <a:rPr lang="es" sz="1200" dirty="0" smtClean="0"/>
              <a:t>Finalmente nos mostrará un resumen del rango de los commits que van a ser fusionados, simplemente salimos del editor y git se encargará de realizar el trabajo sucio :D</a:t>
            </a:r>
            <a:endParaRPr lang="es-ES" sz="1200" dirty="0" smtClean="0"/>
          </a:p>
        </p:txBody>
      </p:sp>
      <p:pic>
        <p:nvPicPr>
          <p:cNvPr id="9" name="Google Shape;499;p75"/>
          <p:cNvPicPr preferRelativeResize="0"/>
          <p:nvPr/>
        </p:nvPicPr>
        <p:blipFill>
          <a:blip r:embed="rId3">
            <a:alphaModFix/>
          </a:blip>
          <a:stretch>
            <a:fillRect/>
          </a:stretch>
        </p:blipFill>
        <p:spPr>
          <a:xfrm>
            <a:off x="1983003" y="2089602"/>
            <a:ext cx="3528313" cy="2371564"/>
          </a:xfrm>
          <a:prstGeom prst="rect">
            <a:avLst/>
          </a:prstGeom>
          <a:noFill/>
          <a:ln>
            <a:noFill/>
          </a:ln>
        </p:spPr>
      </p:pic>
      <p:pic>
        <p:nvPicPr>
          <p:cNvPr id="10" name="Google Shape;500;p75"/>
          <p:cNvPicPr preferRelativeResize="0"/>
          <p:nvPr/>
        </p:nvPicPr>
        <p:blipFill>
          <a:blip r:embed="rId4">
            <a:alphaModFix/>
          </a:blip>
          <a:stretch>
            <a:fillRect/>
          </a:stretch>
        </p:blipFill>
        <p:spPr>
          <a:xfrm>
            <a:off x="5673435" y="2736271"/>
            <a:ext cx="3569243" cy="798775"/>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Agrupando la historia, agrupando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con squash IV</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228003" y="1284885"/>
            <a:ext cx="6832869" cy="1264351"/>
          </a:xfrm>
          <a:prstGeom prst="rect">
            <a:avLst/>
          </a:prstGeom>
          <a:noFill/>
        </p:spPr>
        <p:txBody>
          <a:bodyPr wrap="square" numCol="1" spcCol="360000" rtlCol="0">
            <a:noAutofit/>
          </a:bodyPr>
          <a:lstStyle/>
          <a:p>
            <a:pPr lvl="0"/>
            <a:r>
              <a:rPr lang="es" sz="1200" dirty="0" smtClean="0"/>
              <a:t>Por último, echamos un vistazo a la historia, y observamos efectivamente como la misma ha quedado reescrita en 2 únicos commits</a:t>
            </a:r>
            <a:endParaRPr lang="es-ES" sz="1200" dirty="0" smtClean="0"/>
          </a:p>
        </p:txBody>
      </p:sp>
      <p:pic>
        <p:nvPicPr>
          <p:cNvPr id="7" name="Google Shape;507;p76"/>
          <p:cNvPicPr preferRelativeResize="0"/>
          <p:nvPr/>
        </p:nvPicPr>
        <p:blipFill>
          <a:blip r:embed="rId3">
            <a:alphaModFix/>
          </a:blip>
          <a:stretch>
            <a:fillRect/>
          </a:stretch>
        </p:blipFill>
        <p:spPr>
          <a:xfrm>
            <a:off x="2436193" y="2045936"/>
            <a:ext cx="4629600" cy="2268500"/>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Resolviendo conflictos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5"/>
            <a:ext cx="6250978" cy="1264351"/>
          </a:xfrm>
          <a:prstGeom prst="rect">
            <a:avLst/>
          </a:prstGeom>
          <a:noFill/>
        </p:spPr>
        <p:txBody>
          <a:bodyPr wrap="square" numCol="1" spcCol="360000" rtlCol="0">
            <a:noAutofit/>
          </a:bodyPr>
          <a:lstStyle/>
          <a:p>
            <a:pPr marL="457200" lvl="0" indent="-304800">
              <a:buSzPts val="1200"/>
              <a:buChar char="●"/>
            </a:pPr>
            <a:r>
              <a:rPr lang="es-ES" sz="1200" dirty="0" smtClean="0"/>
              <a:t>Un conflicto se produce cuando dos personas modifican de forma simultánea la misma línea del mismo archivo de la misma rama.</a:t>
            </a:r>
            <a:br>
              <a:rPr lang="es-ES" sz="1200" dirty="0" smtClean="0"/>
            </a:br>
            <a:r>
              <a:rPr lang="es-ES" sz="1200" dirty="0" smtClean="0"/>
              <a:t>O bien, se ha modificado la misma línea del archivo en varias ramas, y la segunda persona que realiza la fusión… </a:t>
            </a:r>
            <a:r>
              <a:rPr lang="es-ES" sz="1200" dirty="0" err="1" smtClean="0"/>
              <a:t>Crash</a:t>
            </a:r>
            <a:r>
              <a:rPr lang="es-ES" sz="1200" dirty="0" smtClean="0"/>
              <a:t>!!!! :D</a:t>
            </a:r>
          </a:p>
          <a:p>
            <a:pPr marL="457200" lvl="0" indent="-304800">
              <a:buSzPts val="1200"/>
              <a:buChar char="●"/>
            </a:pPr>
            <a:r>
              <a:rPr lang="es-ES" sz="1200" dirty="0" smtClean="0"/>
              <a:t>En el ejemplo se observa como </a:t>
            </a:r>
            <a:r>
              <a:rPr lang="es-ES" sz="1200" dirty="0" err="1" smtClean="0"/>
              <a:t>Git</a:t>
            </a:r>
            <a:r>
              <a:rPr lang="es-ES" sz="1200" dirty="0" smtClean="0"/>
              <a:t> nos marca un conflicto que no sabe como resolver:</a:t>
            </a:r>
          </a:p>
          <a:p>
            <a:pPr lvl="0">
              <a:spcBef>
                <a:spcPts val="1600"/>
              </a:spcBef>
            </a:pPr>
            <a:r>
              <a:rPr lang="es-ES" sz="1200" dirty="0" smtClean="0"/>
              <a:t>	&lt;</a:t>
            </a:r>
            <a:r>
              <a:rPr lang="es-ES" sz="1200" dirty="0" err="1" smtClean="0"/>
              <a:t>div</a:t>
            </a:r>
            <a:r>
              <a:rPr lang="es-ES" sz="1200" dirty="0" smtClean="0"/>
              <a:t> </a:t>
            </a:r>
            <a:r>
              <a:rPr lang="es-ES" sz="1200" dirty="0" err="1" smtClean="0"/>
              <a:t>class</a:t>
            </a:r>
            <a:r>
              <a:rPr lang="es-ES" sz="1200" dirty="0" smtClean="0"/>
              <a:t>=”</a:t>
            </a:r>
            <a:r>
              <a:rPr lang="es-ES" sz="1200" dirty="0" err="1" smtClean="0"/>
              <a:t>client-style</a:t>
            </a:r>
            <a:r>
              <a:rPr lang="es-ES" sz="1200" dirty="0" smtClean="0"/>
              <a:t>”&gt;</a:t>
            </a:r>
            <a:br>
              <a:rPr lang="es-ES" sz="1200" dirty="0" smtClean="0"/>
            </a:br>
            <a:r>
              <a:rPr lang="es-ES" sz="1200" dirty="0" smtClean="0"/>
              <a:t>		&lt;&lt;&lt;&lt;&lt;&lt;&lt; HEAD</a:t>
            </a:r>
            <a:br>
              <a:rPr lang="es-ES" sz="1200" dirty="0" smtClean="0"/>
            </a:br>
            <a:r>
              <a:rPr lang="es-ES" sz="1200" dirty="0" smtClean="0"/>
              <a:t>			&lt;</a:t>
            </a:r>
            <a:r>
              <a:rPr lang="es-ES" sz="1200" dirty="0" err="1" smtClean="0"/>
              <a:t>div</a:t>
            </a:r>
            <a:r>
              <a:rPr lang="es-ES" sz="1200" dirty="0" smtClean="0"/>
              <a:t> </a:t>
            </a:r>
            <a:r>
              <a:rPr lang="es-ES" sz="1200" dirty="0" err="1" smtClean="0"/>
              <a:t>class</a:t>
            </a:r>
            <a:r>
              <a:rPr lang="es-ES" sz="1200" dirty="0" smtClean="0"/>
              <a:t>=”</a:t>
            </a:r>
            <a:r>
              <a:rPr lang="es-ES" sz="1200" dirty="0" err="1" smtClean="0"/>
              <a:t>pakito-style</a:t>
            </a:r>
            <a:r>
              <a:rPr lang="es-ES" sz="1200" dirty="0" smtClean="0"/>
              <a:t>”&gt;</a:t>
            </a:r>
            <a:br>
              <a:rPr lang="es-ES" sz="1200" dirty="0" smtClean="0"/>
            </a:br>
            <a:r>
              <a:rPr lang="es-ES" sz="1200" dirty="0" smtClean="0"/>
              <a:t>		=======</a:t>
            </a:r>
            <a:br>
              <a:rPr lang="es-ES" sz="1200" dirty="0" smtClean="0"/>
            </a:br>
            <a:r>
              <a:rPr lang="es-ES" sz="1200" dirty="0" smtClean="0"/>
              <a:t>			&lt;</a:t>
            </a:r>
            <a:r>
              <a:rPr lang="es-ES" sz="1200" dirty="0" err="1" smtClean="0"/>
              <a:t>div</a:t>
            </a:r>
            <a:r>
              <a:rPr lang="es-ES" sz="1200" dirty="0" smtClean="0"/>
              <a:t> </a:t>
            </a:r>
            <a:r>
              <a:rPr lang="es-ES" sz="1200" dirty="0" err="1" smtClean="0"/>
              <a:t>class</a:t>
            </a:r>
            <a:r>
              <a:rPr lang="es-ES" sz="1200" dirty="0" smtClean="0"/>
              <a:t>=”</a:t>
            </a:r>
            <a:r>
              <a:rPr lang="es-ES" sz="1200" dirty="0" err="1" smtClean="0"/>
              <a:t>choko-mix</a:t>
            </a:r>
            <a:r>
              <a:rPr lang="es-ES" sz="1200" dirty="0" smtClean="0"/>
              <a:t>”&gt;</a:t>
            </a:r>
            <a:br>
              <a:rPr lang="es-ES" sz="1200" dirty="0" smtClean="0"/>
            </a:br>
            <a:r>
              <a:rPr lang="es-ES" sz="1200" dirty="0" smtClean="0"/>
              <a:t>		&gt;&gt;&gt;&gt;&gt;&gt;&gt; </a:t>
            </a:r>
            <a:r>
              <a:rPr lang="es-ES" sz="1200" dirty="0" err="1" smtClean="0"/>
              <a:t>feature</a:t>
            </a:r>
            <a:r>
              <a:rPr lang="es-ES" sz="1200" dirty="0" smtClean="0"/>
              <a:t>/</a:t>
            </a:r>
            <a:r>
              <a:rPr lang="es-ES" sz="1200" dirty="0" err="1" smtClean="0"/>
              <a:t>crazy-feature</a:t>
            </a:r>
            <a:r>
              <a:rPr lang="es-ES" sz="1200" dirty="0" smtClean="0"/>
              <a:t/>
            </a:r>
            <a:br>
              <a:rPr lang="es-ES" sz="1200" dirty="0" smtClean="0"/>
            </a:br>
            <a:r>
              <a:rPr lang="es-ES" sz="1200" dirty="0" smtClean="0"/>
              <a:t>		&lt;/</a:t>
            </a:r>
            <a:r>
              <a:rPr lang="es-ES" sz="1200" dirty="0" err="1" smtClean="0"/>
              <a:t>div</a:t>
            </a:r>
            <a:r>
              <a:rPr lang="es-ES" sz="1200" dirty="0" smtClean="0"/>
              <a:t>&gt;</a:t>
            </a:r>
            <a:br>
              <a:rPr lang="es-ES" sz="1200" dirty="0" smtClean="0"/>
            </a:br>
            <a:r>
              <a:rPr lang="es-ES" sz="1200" dirty="0" smtClean="0"/>
              <a:t>	&lt;/</a:t>
            </a:r>
            <a:r>
              <a:rPr lang="es-ES" sz="1200" dirty="0" err="1" smtClean="0"/>
              <a:t>div</a:t>
            </a:r>
            <a:r>
              <a:rPr lang="es-ES" sz="1200" dirty="0" smtClean="0"/>
              <a:t>&gt;</a:t>
            </a:r>
          </a:p>
        </p:txBody>
      </p:sp>
      <p:pic>
        <p:nvPicPr>
          <p:cNvPr id="6" name="Google Shape;515;p77"/>
          <p:cNvPicPr preferRelativeResize="0"/>
          <p:nvPr/>
        </p:nvPicPr>
        <p:blipFill>
          <a:blip r:embed="rId3">
            <a:alphaModFix/>
          </a:blip>
          <a:stretch>
            <a:fillRect/>
          </a:stretch>
        </p:blipFill>
        <p:spPr>
          <a:xfrm>
            <a:off x="6199909" y="2309113"/>
            <a:ext cx="2923309" cy="2034287"/>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Gestionando </a:t>
            </a:r>
            <a:r>
              <a:rPr lang="es-ES" sz="1800" b="1" dirty="0" err="1" smtClean="0">
                <a:solidFill>
                  <a:srgbClr val="FF0000"/>
                </a:solidFill>
                <a:latin typeface="Pluto Sans Heavy"/>
                <a:ea typeface="Neo Tech Std" charset="0"/>
                <a:cs typeface="Pluto Sans Heavy"/>
              </a:rPr>
              <a:t>Tags</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5"/>
            <a:ext cx="6250978" cy="1264351"/>
          </a:xfrm>
          <a:prstGeom prst="rect">
            <a:avLst/>
          </a:prstGeom>
          <a:noFill/>
        </p:spPr>
        <p:txBody>
          <a:bodyPr wrap="square" numCol="1" spcCol="360000" rtlCol="0">
            <a:noAutofit/>
          </a:bodyPr>
          <a:lstStyle/>
          <a:p>
            <a:pPr marL="457200" lvl="0" indent="-304800">
              <a:buSzPts val="1200"/>
              <a:buChar char="●"/>
            </a:pPr>
            <a:r>
              <a:rPr lang="es-ES" sz="1200" dirty="0" smtClean="0"/>
              <a:t>Tarde o temprano, nos tocará sacar una versión de nuestro proyecto al exterior, lo que significará liberar un TAG</a:t>
            </a:r>
            <a:br>
              <a:rPr lang="es-ES" sz="1200" dirty="0" smtClean="0"/>
            </a:br>
            <a:r>
              <a:rPr lang="es-ES" sz="1200" dirty="0" smtClean="0"/>
              <a:t>Esta operación es de vital importancia, ya que nos permitirá tener una foto exacta de las versiones que tenemos en producción.</a:t>
            </a:r>
          </a:p>
          <a:p>
            <a:pPr marL="457200" lvl="0" indent="-304800">
              <a:buSzPts val="1200"/>
              <a:buChar char="●"/>
            </a:pPr>
            <a:r>
              <a:rPr lang="es-ES" sz="1200" dirty="0" smtClean="0"/>
              <a:t>Con </a:t>
            </a:r>
            <a:r>
              <a:rPr lang="es-ES" sz="1200" dirty="0" err="1" smtClean="0"/>
              <a:t>Git</a:t>
            </a:r>
            <a:r>
              <a:rPr lang="es-ES" sz="1200" dirty="0" smtClean="0"/>
              <a:t> podemos gestionar los </a:t>
            </a:r>
            <a:r>
              <a:rPr lang="es-ES" sz="1200" dirty="0" err="1" smtClean="0"/>
              <a:t>Tags</a:t>
            </a:r>
            <a:r>
              <a:rPr lang="es-ES" sz="1200" dirty="0" smtClean="0"/>
              <a:t> de una forma muy sencilla:</a:t>
            </a:r>
          </a:p>
          <a:p>
            <a:pPr marL="457200" lvl="0" indent="-304800">
              <a:buSzPts val="1200"/>
              <a:buChar char="●"/>
            </a:pPr>
            <a:r>
              <a:rPr lang="es-ES" sz="1200" b="1" dirty="0" err="1" smtClean="0"/>
              <a:t>git</a:t>
            </a:r>
            <a:r>
              <a:rPr lang="es-ES" sz="1200" b="1" dirty="0" smtClean="0"/>
              <a:t> </a:t>
            </a:r>
            <a:r>
              <a:rPr lang="es-ES" sz="1200" b="1" dirty="0" err="1" smtClean="0"/>
              <a:t>tag</a:t>
            </a:r>
            <a:r>
              <a:rPr lang="es-ES" sz="1200" b="1" dirty="0" smtClean="0"/>
              <a:t>:</a:t>
            </a:r>
            <a:r>
              <a:rPr lang="es-ES" sz="1200" dirty="0" smtClean="0"/>
              <a:t> Lista los </a:t>
            </a:r>
            <a:r>
              <a:rPr lang="es-ES" sz="1200" dirty="0" err="1" smtClean="0"/>
              <a:t>tags</a:t>
            </a:r>
            <a:r>
              <a:rPr lang="es-ES" sz="1200" dirty="0" smtClean="0"/>
              <a:t> disponibles que nuestro </a:t>
            </a:r>
            <a:r>
              <a:rPr lang="es-ES" sz="1200" dirty="0" err="1" smtClean="0"/>
              <a:t>working</a:t>
            </a:r>
            <a:r>
              <a:rPr lang="es-ES" sz="1200" dirty="0" smtClean="0"/>
              <a:t> </a:t>
            </a:r>
            <a:r>
              <a:rPr lang="es-ES" sz="1200" dirty="0" err="1" smtClean="0"/>
              <a:t>copy</a:t>
            </a:r>
            <a:r>
              <a:rPr lang="es-ES" sz="1200" dirty="0" smtClean="0"/>
              <a:t> es consciente</a:t>
            </a:r>
          </a:p>
          <a:p>
            <a:pPr marL="457200" lvl="0" indent="-304800">
              <a:buSzPts val="1200"/>
              <a:buChar char="●"/>
            </a:pPr>
            <a:r>
              <a:rPr lang="es-ES" sz="1200" b="1" dirty="0" err="1" smtClean="0"/>
              <a:t>git</a:t>
            </a:r>
            <a:r>
              <a:rPr lang="es-ES" sz="1200" b="1" dirty="0" smtClean="0"/>
              <a:t> </a:t>
            </a:r>
            <a:r>
              <a:rPr lang="es-ES" sz="1200" b="1" dirty="0" err="1" smtClean="0"/>
              <a:t>tag</a:t>
            </a:r>
            <a:r>
              <a:rPr lang="es-ES" sz="1200" b="1" dirty="0" smtClean="0"/>
              <a:t> -l</a:t>
            </a:r>
            <a:r>
              <a:rPr lang="es-ES" sz="1200" dirty="0" smtClean="0"/>
              <a:t> ‘v1.4.*’: Lista etiquetas que cumplan el patrón del nombre indicado</a:t>
            </a:r>
            <a:br>
              <a:rPr lang="es-ES" sz="1200" dirty="0" smtClean="0"/>
            </a:br>
            <a:r>
              <a:rPr lang="es-ES" sz="1200" dirty="0" smtClean="0"/>
              <a:t>v1.4.1</a:t>
            </a:r>
            <a:br>
              <a:rPr lang="es-ES" sz="1200" dirty="0" smtClean="0"/>
            </a:br>
            <a:r>
              <a:rPr lang="es-ES" sz="1200" dirty="0" smtClean="0"/>
              <a:t>v1.4.2</a:t>
            </a:r>
            <a:br>
              <a:rPr lang="es-ES" sz="1200" dirty="0" smtClean="0"/>
            </a:br>
            <a:r>
              <a:rPr lang="es-ES" sz="1200" dirty="0" smtClean="0"/>
              <a:t>etc.</a:t>
            </a:r>
          </a:p>
          <a:p>
            <a:pPr marL="457200" lvl="0" indent="-304800">
              <a:buSzPts val="1200"/>
              <a:buChar char="●"/>
            </a:pPr>
            <a:r>
              <a:rPr lang="es-ES" sz="1200" b="1" dirty="0" err="1" smtClean="0"/>
              <a:t>git</a:t>
            </a:r>
            <a:r>
              <a:rPr lang="es-ES" sz="1200" b="1" dirty="0" smtClean="0"/>
              <a:t> </a:t>
            </a:r>
            <a:r>
              <a:rPr lang="es-ES" sz="1200" b="1" dirty="0" err="1" smtClean="0"/>
              <a:t>tag</a:t>
            </a:r>
            <a:r>
              <a:rPr lang="es-ES" sz="1200" b="1" dirty="0" smtClean="0"/>
              <a:t> -a </a:t>
            </a:r>
            <a:r>
              <a:rPr lang="es-ES" sz="1200" dirty="0" smtClean="0"/>
              <a:t>v1.4</a:t>
            </a:r>
            <a:r>
              <a:rPr lang="es-ES" sz="1200" b="1" dirty="0" smtClean="0"/>
              <a:t> -m</a:t>
            </a:r>
            <a:r>
              <a:rPr lang="es-ES" sz="1200" dirty="0" smtClean="0"/>
              <a:t> ‘</a:t>
            </a:r>
            <a:r>
              <a:rPr lang="es-ES" sz="1200" dirty="0" err="1" smtClean="0"/>
              <a:t>Version</a:t>
            </a:r>
            <a:r>
              <a:rPr lang="es-ES" sz="1200" dirty="0" smtClean="0"/>
              <a:t> 1.4’: Crear el </a:t>
            </a:r>
            <a:r>
              <a:rPr lang="es-ES" sz="1200" dirty="0" err="1" smtClean="0"/>
              <a:t>Tag</a:t>
            </a:r>
            <a:r>
              <a:rPr lang="es-ES" sz="1200" dirty="0" smtClean="0"/>
              <a:t> v1.4 anotado con el nombre indicado</a:t>
            </a:r>
          </a:p>
          <a:p>
            <a:pPr marL="457200" lvl="0" indent="-304800">
              <a:buSzPts val="1200"/>
              <a:buChar char="●"/>
            </a:pPr>
            <a:r>
              <a:rPr lang="es-ES" sz="1200" b="1" dirty="0" err="1" smtClean="0"/>
              <a:t>git</a:t>
            </a:r>
            <a:r>
              <a:rPr lang="es-ES" sz="1200" b="1" dirty="0" smtClean="0"/>
              <a:t> show</a:t>
            </a:r>
            <a:r>
              <a:rPr lang="es-ES" sz="1200" dirty="0" smtClean="0"/>
              <a:t> 1.4: Obtiene información sobre el </a:t>
            </a:r>
            <a:r>
              <a:rPr lang="es-ES" sz="1200" dirty="0" err="1" smtClean="0"/>
              <a:t>tag</a:t>
            </a:r>
            <a:r>
              <a:rPr lang="es-ES" sz="1200" dirty="0" smtClean="0"/>
              <a:t> en cuestión</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Gestionando </a:t>
            </a:r>
            <a:r>
              <a:rPr lang="es-ES" sz="1800" b="1" dirty="0" err="1" smtClean="0">
                <a:solidFill>
                  <a:srgbClr val="FF0000"/>
                </a:solidFill>
                <a:latin typeface="Pluto Sans Heavy"/>
                <a:ea typeface="Neo Tech Std" charset="0"/>
                <a:cs typeface="Pluto Sans Heavy"/>
              </a:rPr>
              <a:t>Tags</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5"/>
            <a:ext cx="6250978" cy="1430606"/>
          </a:xfrm>
          <a:prstGeom prst="rect">
            <a:avLst/>
          </a:prstGeom>
          <a:noFill/>
        </p:spPr>
        <p:txBody>
          <a:bodyPr wrap="square" numCol="1" spcCol="360000" rtlCol="0">
            <a:noAutofit/>
          </a:bodyPr>
          <a:lstStyle/>
          <a:p>
            <a:pPr marL="457200" lvl="0" indent="-304800">
              <a:buSzPts val="1200"/>
            </a:pPr>
            <a:r>
              <a:rPr lang="es" sz="1200" dirty="0" smtClean="0"/>
              <a:t>También exista la posibilidad de que no nos de tiempo a sacar el TAG en un momento dado y que los commits se sigan propagando en el servidor, ¿Qué hacemos?, tranquilos no hay que llamar al tio de verde que viene más adelante XD</a:t>
            </a:r>
            <a:br>
              <a:rPr lang="es" sz="1200" dirty="0" smtClean="0"/>
            </a:br>
            <a:r>
              <a:rPr lang="es" sz="1200" dirty="0" smtClean="0"/>
              <a:t>1º) </a:t>
            </a:r>
            <a:r>
              <a:rPr lang="es" sz="1200" b="1" dirty="0" smtClean="0"/>
              <a:t>git log --pretty=oneline:</a:t>
            </a:r>
            <a:r>
              <a:rPr lang="es" sz="1200" dirty="0" smtClean="0"/>
              <a:t> Mostramos los commit para ver del cual nos interesa sacar el tag</a:t>
            </a:r>
            <a:br>
              <a:rPr lang="es" sz="1200" dirty="0" smtClean="0"/>
            </a:br>
            <a:r>
              <a:rPr lang="es" sz="1200" dirty="0" smtClean="0"/>
              <a:t>2º) </a:t>
            </a:r>
            <a:r>
              <a:rPr lang="es" sz="1200" b="1" dirty="0" smtClean="0"/>
              <a:t>git tag -a v1.2 -m</a:t>
            </a:r>
            <a:r>
              <a:rPr lang="es" sz="1200" dirty="0" smtClean="0"/>
              <a:t> “Version 1.2” </a:t>
            </a:r>
            <a:r>
              <a:rPr lang="es" sz="1200" b="1" dirty="0" smtClean="0"/>
              <a:t>8j8b023</a:t>
            </a:r>
            <a:r>
              <a:rPr lang="es" sz="1200" dirty="0" smtClean="0"/>
              <a:t>: Se obtiene el tag a partir del commit que comienza con el hash </a:t>
            </a:r>
            <a:r>
              <a:rPr lang="es" sz="1200" b="1" dirty="0" smtClean="0"/>
              <a:t>8j8b023</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Envío de </a:t>
            </a:r>
            <a:r>
              <a:rPr lang="es-ES" sz="1800" b="1" dirty="0" err="1" smtClean="0">
                <a:solidFill>
                  <a:srgbClr val="FF0000"/>
                </a:solidFill>
                <a:latin typeface="Pluto Sans Heavy"/>
                <a:ea typeface="Neo Tech Std" charset="0"/>
                <a:cs typeface="Pluto Sans Heavy"/>
              </a:rPr>
              <a:t>tags</a:t>
            </a:r>
            <a:r>
              <a:rPr lang="es-ES" sz="1800" b="1" dirty="0" smtClean="0">
                <a:solidFill>
                  <a:srgbClr val="FF0000"/>
                </a:solidFill>
                <a:latin typeface="Pluto Sans Heavy"/>
                <a:ea typeface="Neo Tech Std" charset="0"/>
                <a:cs typeface="Pluto Sans Heavy"/>
              </a:rPr>
              <a:t> al repositorio central</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5"/>
            <a:ext cx="6250978" cy="1430606"/>
          </a:xfrm>
          <a:prstGeom prst="rect">
            <a:avLst/>
          </a:prstGeom>
          <a:noFill/>
        </p:spPr>
        <p:txBody>
          <a:bodyPr wrap="square" numCol="1" spcCol="360000" rtlCol="0">
            <a:noAutofit/>
          </a:bodyPr>
          <a:lstStyle/>
          <a:p>
            <a:pPr marL="457200" lvl="0" indent="-342900">
              <a:buSzPts val="1800"/>
              <a:buChar char="●"/>
            </a:pPr>
            <a:r>
              <a:rPr lang="es-ES" sz="1200" b="1" dirty="0" err="1" smtClean="0"/>
              <a:t>git</a:t>
            </a:r>
            <a:r>
              <a:rPr lang="es-ES" sz="1200" b="1" dirty="0" smtClean="0"/>
              <a:t> </a:t>
            </a:r>
            <a:r>
              <a:rPr lang="es-ES" sz="1200" b="1" dirty="0" err="1" smtClean="0"/>
              <a:t>push</a:t>
            </a:r>
            <a:r>
              <a:rPr lang="es-ES" sz="1200" b="1" dirty="0" smtClean="0"/>
              <a:t> </a:t>
            </a:r>
            <a:r>
              <a:rPr lang="es-ES" sz="1200" b="1" dirty="0" err="1" smtClean="0"/>
              <a:t>origin</a:t>
            </a:r>
            <a:r>
              <a:rPr lang="es-ES" sz="1200" dirty="0" smtClean="0"/>
              <a:t> </a:t>
            </a:r>
            <a:r>
              <a:rPr lang="es-ES" sz="1200" b="1" dirty="0" smtClean="0"/>
              <a:t>v1.5</a:t>
            </a:r>
            <a:r>
              <a:rPr lang="es-ES" sz="1200" dirty="0" smtClean="0"/>
              <a:t>: Subimos al servidor el TAG en concreto anotado con la versión v1.5</a:t>
            </a:r>
          </a:p>
          <a:p>
            <a:pPr marL="457200" lvl="0" indent="-342900">
              <a:buSzPts val="1800"/>
              <a:buChar char="●"/>
            </a:pPr>
            <a:r>
              <a:rPr lang="es-ES" sz="1200" dirty="0" smtClean="0"/>
              <a:t>Por el contrario, nos puede interesar subir todos los </a:t>
            </a:r>
            <a:r>
              <a:rPr lang="es-ES" sz="1200" dirty="0" err="1" smtClean="0"/>
              <a:t>TAGs</a:t>
            </a:r>
            <a:r>
              <a:rPr lang="es-ES" sz="1200" dirty="0" smtClean="0"/>
              <a:t> de golpe, en caso de que tengamos varios</a:t>
            </a:r>
            <a:br>
              <a:rPr lang="es-ES" sz="1200" dirty="0" smtClean="0"/>
            </a:br>
            <a:r>
              <a:rPr lang="es-ES" sz="1200" b="1" dirty="0" err="1" smtClean="0"/>
              <a:t>git</a:t>
            </a:r>
            <a:r>
              <a:rPr lang="es-ES" sz="1200" b="1" dirty="0" smtClean="0"/>
              <a:t> </a:t>
            </a:r>
            <a:r>
              <a:rPr lang="es-ES" sz="1200" b="1" dirty="0" err="1" smtClean="0"/>
              <a:t>push</a:t>
            </a:r>
            <a:r>
              <a:rPr lang="es-ES" sz="1200" b="1" dirty="0" smtClean="0"/>
              <a:t> </a:t>
            </a:r>
            <a:r>
              <a:rPr lang="es-ES" sz="1200" b="1" dirty="0" err="1" smtClean="0"/>
              <a:t>origin</a:t>
            </a:r>
            <a:r>
              <a:rPr lang="es-ES" sz="1200" b="1" dirty="0" smtClean="0"/>
              <a:t> --</a:t>
            </a:r>
            <a:r>
              <a:rPr lang="es-ES" sz="1200" b="1" dirty="0" err="1" smtClean="0"/>
              <a:t>tags</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Referencias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5"/>
            <a:ext cx="6250978" cy="1430606"/>
          </a:xfrm>
          <a:prstGeom prst="rect">
            <a:avLst/>
          </a:prstGeom>
          <a:noFill/>
        </p:spPr>
        <p:txBody>
          <a:bodyPr wrap="square" numCol="1" spcCol="360000" rtlCol="0">
            <a:noAutofit/>
          </a:bodyPr>
          <a:lstStyle/>
          <a:p>
            <a:pPr marL="457200" lvl="0" indent="-342900">
              <a:buSzPts val="1800"/>
              <a:buChar char="●"/>
            </a:pPr>
            <a:r>
              <a:rPr lang="es-ES" sz="1200" dirty="0" err="1" smtClean="0"/>
              <a:t>Git</a:t>
            </a:r>
            <a:r>
              <a:rPr lang="es-ES" sz="1200" dirty="0" smtClean="0"/>
              <a:t> </a:t>
            </a:r>
            <a:r>
              <a:rPr lang="es-ES" sz="1200" u="sng" dirty="0" smtClean="0">
                <a:solidFill>
                  <a:schemeClr val="hlink"/>
                </a:solidFill>
                <a:hlinkClick r:id="rId3"/>
              </a:rPr>
              <a:t>https://git-scm.com</a:t>
            </a:r>
            <a:endParaRPr lang="es-ES" sz="1200" dirty="0" smtClean="0"/>
          </a:p>
          <a:p>
            <a:pPr marL="457200" lvl="0" indent="-342900">
              <a:buSzPts val="1800"/>
              <a:buChar char="●"/>
            </a:pPr>
            <a:r>
              <a:rPr lang="es-ES" sz="1200" dirty="0" err="1" smtClean="0"/>
              <a:t>Git</a:t>
            </a:r>
            <a:r>
              <a:rPr lang="es-ES" sz="1200" dirty="0" smtClean="0"/>
              <a:t> </a:t>
            </a:r>
            <a:r>
              <a:rPr lang="es-ES" sz="1200" dirty="0" err="1" smtClean="0"/>
              <a:t>Book</a:t>
            </a:r>
            <a:r>
              <a:rPr lang="es-ES" sz="1200" dirty="0" smtClean="0"/>
              <a:t> (EN) </a:t>
            </a:r>
            <a:r>
              <a:rPr lang="es-ES" sz="1200" u="sng" dirty="0" smtClean="0">
                <a:solidFill>
                  <a:schemeClr val="hlink"/>
                </a:solidFill>
                <a:hlinkClick r:id="rId4"/>
              </a:rPr>
              <a:t>https://git-scm.com/book/en/v2</a:t>
            </a:r>
            <a:endParaRPr lang="es-ES" sz="1200" dirty="0" smtClean="0"/>
          </a:p>
          <a:p>
            <a:pPr marL="457200" lvl="0" indent="-342900">
              <a:buSzPts val="1800"/>
              <a:buChar char="●"/>
            </a:pPr>
            <a:r>
              <a:rPr lang="es-ES" sz="1200" dirty="0" err="1" smtClean="0"/>
              <a:t>Git</a:t>
            </a:r>
            <a:r>
              <a:rPr lang="es-ES" sz="1200" dirty="0" smtClean="0"/>
              <a:t> </a:t>
            </a:r>
            <a:r>
              <a:rPr lang="es-ES" sz="1200" dirty="0" err="1" smtClean="0"/>
              <a:t>Book</a:t>
            </a:r>
            <a:r>
              <a:rPr lang="es-ES" sz="1200" dirty="0" smtClean="0"/>
              <a:t> (ES) </a:t>
            </a:r>
            <a:r>
              <a:rPr lang="es-ES" sz="1200" u="sng" dirty="0" smtClean="0">
                <a:solidFill>
                  <a:schemeClr val="hlink"/>
                </a:solidFill>
                <a:hlinkClick r:id="rId5"/>
              </a:rPr>
              <a:t>https://git-scm.com/book/es/v2</a:t>
            </a:r>
            <a:endParaRPr lang="es-ES" sz="1200" dirty="0" smtClean="0"/>
          </a:p>
          <a:p>
            <a:pPr marL="457200" lvl="0" indent="-342900">
              <a:buSzPts val="1800"/>
              <a:buChar char="●"/>
            </a:pPr>
            <a:r>
              <a:rPr lang="es-ES" sz="1200" dirty="0" err="1" smtClean="0"/>
              <a:t>Git</a:t>
            </a:r>
            <a:r>
              <a:rPr lang="es-ES" sz="1200" dirty="0" smtClean="0"/>
              <a:t> </a:t>
            </a:r>
            <a:r>
              <a:rPr lang="es-ES" sz="1200" dirty="0" err="1" smtClean="0"/>
              <a:t>Reference</a:t>
            </a:r>
            <a:r>
              <a:rPr lang="es-ES" sz="1200" dirty="0" smtClean="0"/>
              <a:t> </a:t>
            </a:r>
            <a:r>
              <a:rPr lang="es-ES" sz="1200" u="sng" dirty="0" smtClean="0">
                <a:solidFill>
                  <a:schemeClr val="hlink"/>
                </a:solidFill>
                <a:hlinkClick r:id="rId6"/>
              </a:rPr>
              <a:t>http://gitref.org</a:t>
            </a:r>
            <a:endParaRPr lang="es-ES" sz="1200" dirty="0" smtClean="0"/>
          </a:p>
          <a:p>
            <a:pPr marL="457200" lvl="0" indent="-342900">
              <a:buSzPts val="1800"/>
              <a:buChar char="●"/>
            </a:pPr>
            <a:r>
              <a:rPr lang="es-ES" sz="1200" dirty="0" err="1" smtClean="0"/>
              <a:t>GitHub</a:t>
            </a:r>
            <a:r>
              <a:rPr lang="es-ES" sz="1200" dirty="0" smtClean="0"/>
              <a:t> </a:t>
            </a:r>
            <a:r>
              <a:rPr lang="es-ES" sz="1200" u="sng" dirty="0" smtClean="0">
                <a:solidFill>
                  <a:schemeClr val="hlink"/>
                </a:solidFill>
                <a:hlinkClick r:id="rId7"/>
              </a:rPr>
              <a:t>https://github.com</a:t>
            </a:r>
            <a:endParaRPr lang="es-ES" sz="1200" dirty="0" smtClean="0"/>
          </a:p>
          <a:p>
            <a:pPr marL="457200" lvl="0" indent="-342900">
              <a:buSzPts val="1800"/>
              <a:buChar char="●"/>
            </a:pPr>
            <a:r>
              <a:rPr lang="es-ES" sz="1200" dirty="0" err="1" smtClean="0"/>
              <a:t>TortoiseGit</a:t>
            </a:r>
            <a:r>
              <a:rPr lang="es-ES" sz="1200" dirty="0" smtClean="0"/>
              <a:t> </a:t>
            </a:r>
            <a:r>
              <a:rPr lang="es-ES" sz="1200" u="sng" dirty="0" smtClean="0">
                <a:solidFill>
                  <a:schemeClr val="hlink"/>
                </a:solidFill>
                <a:hlinkClick r:id="rId8"/>
              </a:rPr>
              <a:t>https://tortoisegit.org</a:t>
            </a:r>
            <a:endParaRPr lang="es-ES" sz="1200" dirty="0" smtClean="0"/>
          </a:p>
          <a:p>
            <a:pPr marL="457200" lvl="0" indent="-342900">
              <a:buSzPts val="1800"/>
              <a:buChar char="●"/>
            </a:pPr>
            <a:r>
              <a:rPr lang="es-ES" sz="1200" dirty="0" err="1" smtClean="0"/>
              <a:t>SourceTree</a:t>
            </a:r>
            <a:r>
              <a:rPr lang="es-ES" sz="1200" dirty="0" smtClean="0"/>
              <a:t> https://www.sourcetreeapp.com</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Lenguaje de marcado </a:t>
            </a:r>
            <a:r>
              <a:rPr lang="es-ES" sz="1800" b="1" dirty="0" err="1" smtClean="0">
                <a:solidFill>
                  <a:srgbClr val="FF0000"/>
                </a:solidFill>
                <a:latin typeface="Pluto Sans Heavy"/>
                <a:ea typeface="Neo Tech Std" charset="0"/>
                <a:cs typeface="Pluto Sans Heavy"/>
              </a:rPr>
              <a:t>MarkDown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96515"/>
          </a:xfrm>
          <a:prstGeom prst="rect">
            <a:avLst/>
          </a:prstGeom>
          <a:noFill/>
        </p:spPr>
        <p:txBody>
          <a:bodyPr wrap="square" numCol="1" spcCol="360000" rtlCol="0">
            <a:noAutofit/>
          </a:bodyPr>
          <a:lstStyle/>
          <a:p>
            <a:pPr marL="457200" lvl="0" indent="-342900">
              <a:buSzPts val="1800"/>
              <a:buChar char="●"/>
            </a:pPr>
            <a:r>
              <a:rPr lang="es-ES" dirty="0" smtClean="0"/>
              <a:t>Un asunto importante es que todo repositorio </a:t>
            </a:r>
            <a:r>
              <a:rPr lang="es-ES" dirty="0" err="1" smtClean="0"/>
              <a:t>Git</a:t>
            </a:r>
            <a:r>
              <a:rPr lang="es-ES" dirty="0" smtClean="0"/>
              <a:t> debería de tener un archivo a modo de documentación que indique conceptos básicos como:</a:t>
            </a:r>
          </a:p>
          <a:p>
            <a:pPr marL="914400" lvl="1" indent="-317500">
              <a:buSzPts val="1400"/>
              <a:buChar char="○"/>
            </a:pPr>
            <a:r>
              <a:rPr lang="es-ES" dirty="0" smtClean="0"/>
              <a:t>¿De qué trata el proyecto?</a:t>
            </a:r>
          </a:p>
          <a:p>
            <a:pPr marL="914400" lvl="1" indent="-317500">
              <a:buSzPts val="1400"/>
              <a:buChar char="○"/>
            </a:pPr>
            <a:r>
              <a:rPr lang="es-ES" dirty="0" smtClean="0"/>
              <a:t>¿Cómo se compila?</a:t>
            </a:r>
          </a:p>
          <a:p>
            <a:pPr marL="914400" lvl="1" indent="-317500">
              <a:buSzPts val="1400"/>
              <a:buChar char="○"/>
            </a:pPr>
            <a:r>
              <a:rPr lang="es-ES" dirty="0" smtClean="0"/>
              <a:t>¿Cómo se puede contribuir al mismo?</a:t>
            </a:r>
          </a:p>
          <a:p>
            <a:pPr marL="914400" lvl="1" indent="-317500">
              <a:buSzPts val="1400"/>
              <a:buChar char="○"/>
            </a:pPr>
            <a:r>
              <a:rPr lang="es-ES" dirty="0" smtClean="0"/>
              <a:t>Etc.</a:t>
            </a:r>
          </a:p>
          <a:p>
            <a:pPr marL="457200" lvl="0" indent="-342900">
              <a:buSzPts val="1800"/>
              <a:buChar char="●"/>
            </a:pPr>
            <a:r>
              <a:rPr lang="es-ES" dirty="0" smtClean="0"/>
              <a:t>Mediante la web </a:t>
            </a:r>
            <a:r>
              <a:rPr lang="es-ES" u="sng" dirty="0" smtClean="0">
                <a:solidFill>
                  <a:schemeClr val="hlink"/>
                </a:solidFill>
                <a:hlinkClick r:id="rId3"/>
              </a:rPr>
              <a:t>https://dillinger.io/</a:t>
            </a:r>
            <a:r>
              <a:rPr lang="es-ES" dirty="0" smtClean="0"/>
              <a:t> disponemos de un editor online para poder tanto aprender como ver como queda nuestro </a:t>
            </a:r>
            <a:r>
              <a:rPr lang="es-ES" dirty="0" err="1" smtClean="0"/>
              <a:t>markdown</a:t>
            </a:r>
            <a:r>
              <a:rPr lang="es-ES" dirty="0" smtClean="0"/>
              <a:t> antes de subirlo al repositorio, se puede utilizar cualquier otro tipo de herramientas como Visual Studio </a:t>
            </a:r>
            <a:r>
              <a:rPr lang="es-ES" dirty="0" err="1" smtClean="0"/>
              <a:t>Code</a:t>
            </a:r>
            <a:r>
              <a:rPr lang="es-ES" dirty="0" smtClean="0"/>
              <a:t>, etc.</a:t>
            </a:r>
            <a:endParaRPr lang="es-ES" sz="12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Estableciendo un </a:t>
            </a:r>
            <a:r>
              <a:rPr lang="es-ES" sz="1800" b="1" dirty="0" err="1" smtClean="0">
                <a:solidFill>
                  <a:srgbClr val="FF0000"/>
                </a:solidFill>
                <a:latin typeface="Pluto Sans Heavy"/>
                <a:ea typeface="Neo Tech Std" charset="0"/>
                <a:cs typeface="Pluto Sans Heavy"/>
              </a:rPr>
              <a:t>Worflow</a:t>
            </a:r>
            <a:r>
              <a:rPr lang="es-ES" sz="1800" b="1" dirty="0" smtClean="0">
                <a:solidFill>
                  <a:srgbClr val="FF0000"/>
                </a:solidFill>
                <a:latin typeface="Pluto Sans Heavy"/>
                <a:ea typeface="Neo Tech Std" charset="0"/>
                <a:cs typeface="Pluto Sans Heavy"/>
              </a:rPr>
              <a:t> de trabajo</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726007"/>
          </a:xfrm>
          <a:prstGeom prst="rect">
            <a:avLst/>
          </a:prstGeom>
          <a:noFill/>
        </p:spPr>
        <p:txBody>
          <a:bodyPr wrap="square" numCol="1" spcCol="360000" rtlCol="0">
            <a:noAutofit/>
          </a:bodyPr>
          <a:lstStyle/>
          <a:p>
            <a:pPr marL="457200" lvl="0" indent="-342900">
              <a:buSzPts val="1800"/>
              <a:buChar char="●"/>
            </a:pPr>
            <a:r>
              <a:rPr lang="es-ES" sz="1200" dirty="0" smtClean="0"/>
              <a:t>Como decía aquella película… Un gran poder conlleva una gran responsabilidad :D </a:t>
            </a:r>
          </a:p>
          <a:p>
            <a:pPr marL="457200" lvl="0" indent="-342900">
              <a:buSzPts val="1800"/>
              <a:buChar char="●"/>
            </a:pPr>
            <a:r>
              <a:rPr lang="es-ES" sz="1200" dirty="0" smtClean="0"/>
              <a:t>La flexibilidad que nos da </a:t>
            </a:r>
            <a:r>
              <a:rPr lang="es-ES" sz="1200" dirty="0" err="1" smtClean="0"/>
              <a:t>Git</a:t>
            </a:r>
            <a:r>
              <a:rPr lang="es-ES" sz="1200" dirty="0" smtClean="0"/>
              <a:t> a la hora de crear ramas, si no se trabaja de forma organizada puede dar lugar a auténticas carnicerías o locuras dentro del repositorio…</a:t>
            </a:r>
          </a:p>
          <a:p>
            <a:pPr marL="457200" lvl="0" indent="-342900">
              <a:buSzPts val="1800"/>
              <a:buChar char="●"/>
            </a:pPr>
            <a:r>
              <a:rPr lang="es-ES" sz="1200" dirty="0" smtClean="0"/>
              <a:t>Necesitamos establecer un </a:t>
            </a:r>
            <a:r>
              <a:rPr lang="es-ES" sz="1200" dirty="0" err="1" smtClean="0"/>
              <a:t>workflow</a:t>
            </a:r>
            <a:r>
              <a:rPr lang="es-ES" sz="1200" dirty="0" smtClean="0"/>
              <a:t> de funcionamiento que todos los miembros del equipo conozcan, que nos permita ser ágiles y eficaces en el mantenimiento de las ramas ya sea para crear nuevas funcionalidades o bien para corregir fallas lo más rápido posible sin parar la cadena de producción</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Estableciendo un </a:t>
            </a:r>
            <a:r>
              <a:rPr lang="es-ES" sz="1800" b="1" dirty="0" err="1" smtClean="0">
                <a:solidFill>
                  <a:srgbClr val="FF0000"/>
                </a:solidFill>
                <a:latin typeface="Pluto Sans Heavy"/>
                <a:ea typeface="Neo Tech Std" charset="0"/>
                <a:cs typeface="Pluto Sans Heavy"/>
              </a:rPr>
              <a:t>Worflow</a:t>
            </a:r>
            <a:r>
              <a:rPr lang="es-ES" sz="1800" b="1" dirty="0" smtClean="0">
                <a:solidFill>
                  <a:srgbClr val="FF0000"/>
                </a:solidFill>
                <a:latin typeface="Pluto Sans Heavy"/>
                <a:ea typeface="Neo Tech Std" charset="0"/>
                <a:cs typeface="Pluto Sans Heavy"/>
              </a:rPr>
              <a:t> de trabajo</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726007"/>
          </a:xfrm>
          <a:prstGeom prst="rect">
            <a:avLst/>
          </a:prstGeom>
          <a:noFill/>
        </p:spPr>
        <p:txBody>
          <a:bodyPr wrap="square" numCol="1" spcCol="360000" rtlCol="0">
            <a:noAutofit/>
          </a:bodyPr>
          <a:lstStyle/>
          <a:p>
            <a:pPr marL="457200" lvl="0" indent="-342900">
              <a:buSzPts val="1800"/>
              <a:buChar char="●"/>
            </a:pPr>
            <a:r>
              <a:rPr lang="es-ES" sz="1200" dirty="0" smtClean="0"/>
              <a:t>Como decía aquella película… Un gran poder conlleva una gran responsabilidad :D </a:t>
            </a:r>
          </a:p>
          <a:p>
            <a:pPr marL="457200" lvl="0" indent="-342900">
              <a:buSzPts val="1800"/>
              <a:buChar char="●"/>
            </a:pPr>
            <a:r>
              <a:rPr lang="es-ES" sz="1200" dirty="0" smtClean="0"/>
              <a:t>La flexibilidad que nos da </a:t>
            </a:r>
            <a:r>
              <a:rPr lang="es-ES" sz="1200" dirty="0" err="1" smtClean="0"/>
              <a:t>Git</a:t>
            </a:r>
            <a:r>
              <a:rPr lang="es-ES" sz="1200" dirty="0" smtClean="0"/>
              <a:t> a la hora de crear ramas, si no se trabaja de forma organizada puede dar lugar a auténticas carnicerías o locuras dentro del repositorio…</a:t>
            </a:r>
          </a:p>
          <a:p>
            <a:pPr marL="457200" lvl="0" indent="-342900">
              <a:buSzPts val="1800"/>
              <a:buChar char="●"/>
            </a:pPr>
            <a:r>
              <a:rPr lang="es-ES" sz="1200" dirty="0" smtClean="0"/>
              <a:t>Necesitamos establecer un </a:t>
            </a:r>
            <a:r>
              <a:rPr lang="es-ES" sz="1200" dirty="0" err="1" smtClean="0"/>
              <a:t>workflow</a:t>
            </a:r>
            <a:r>
              <a:rPr lang="es-ES" sz="1200" dirty="0" smtClean="0"/>
              <a:t> de funcionamiento que todos los miembros del equipo conozcan, que nos permita ser ágiles y eficaces en el mantenimiento de las ramas ya sea para crear nuevas funcionalidades o bien para corregir fallas lo más rápido posible sin parar la cadena de producción</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Algunas ventajas de </a:t>
            </a: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sobre SVN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17500">
              <a:buSzPts val="1400"/>
              <a:buChar char="●"/>
            </a:pPr>
            <a:r>
              <a:rPr lang="es-ES" dirty="0" smtClean="0"/>
              <a:t>Puedes trabajar con el código fuente sin necesidad de una conexión permanente con el servidor para realizar </a:t>
            </a:r>
            <a:r>
              <a:rPr lang="es-ES" dirty="0" err="1" smtClean="0"/>
              <a:t>commits</a:t>
            </a:r>
            <a:r>
              <a:rPr lang="es-ES" dirty="0" smtClean="0"/>
              <a:t> de tus cambios locales, toda la actividad que tenemos sobre la copia del repositorio es local y no se pierde absolutamente nada, trabajamos con lo que se conoce (</a:t>
            </a:r>
            <a:r>
              <a:rPr lang="es-ES" dirty="0" err="1" smtClean="0"/>
              <a:t>Working</a:t>
            </a:r>
            <a:r>
              <a:rPr lang="es-ES" dirty="0" smtClean="0"/>
              <a:t> </a:t>
            </a:r>
            <a:r>
              <a:rPr lang="es-ES" dirty="0" err="1" smtClean="0"/>
              <a:t>Copy</a:t>
            </a:r>
            <a:r>
              <a:rPr lang="es-ES" dirty="0" smtClean="0"/>
              <a:t>)</a:t>
            </a:r>
          </a:p>
          <a:p>
            <a:pPr marL="457200" lvl="0" indent="-317500">
              <a:buSzPts val="1400"/>
              <a:buChar char="●"/>
            </a:pPr>
            <a:r>
              <a:rPr lang="es-ES" dirty="0" smtClean="0"/>
              <a:t>Si por alguna extraña razón, el servidor remoto de </a:t>
            </a:r>
            <a:r>
              <a:rPr lang="es-ES" dirty="0" err="1" smtClean="0"/>
              <a:t>Git</a:t>
            </a:r>
            <a:r>
              <a:rPr lang="es-ES" dirty="0" smtClean="0"/>
              <a:t> tuviera algún problema, cualquier miembro del equipo lo podría regenerar rápidamente con una simple operación de </a:t>
            </a:r>
            <a:r>
              <a:rPr lang="es-ES" b="1" dirty="0" smtClean="0"/>
              <a:t>“</a:t>
            </a:r>
            <a:r>
              <a:rPr lang="es-ES" b="1" dirty="0" err="1" smtClean="0"/>
              <a:t>push</a:t>
            </a:r>
            <a:r>
              <a:rPr lang="es-ES" b="1" dirty="0" smtClean="0"/>
              <a:t>”</a:t>
            </a:r>
          </a:p>
          <a:p>
            <a:pPr marL="457200" lvl="0" indent="-317500">
              <a:buSzPts val="1400"/>
              <a:buChar char="●"/>
            </a:pPr>
            <a:r>
              <a:rPr lang="es-ES" dirty="0" smtClean="0"/>
              <a:t>Transmisión a alta velocidad de los cambios entre repositorios</a:t>
            </a:r>
          </a:p>
          <a:p>
            <a:pPr marL="457200" lvl="0" indent="-317500">
              <a:buSzPts val="1400"/>
              <a:buChar char="●"/>
            </a:pPr>
            <a:r>
              <a:rPr lang="es-ES" dirty="0" smtClean="0"/>
              <a:t>Realiza instantáneas o </a:t>
            </a:r>
            <a:r>
              <a:rPr lang="es-ES" dirty="0" err="1" smtClean="0"/>
              <a:t>snapshots</a:t>
            </a:r>
            <a:r>
              <a:rPr lang="es-ES" dirty="0" smtClean="0"/>
              <a:t> de todo el contenido de la carpeta que se esté haciendo el control de versiones pero de una forma ultra-eficiente</a:t>
            </a:r>
          </a:p>
          <a:p>
            <a:pPr lvl="0"/>
            <a:endParaRPr lang="es-ES_tradnl" b="1" dirty="0" smtClean="0">
              <a:solidFill>
                <a:srgbClr val="FF0000"/>
              </a:solidFill>
              <a:latin typeface="Pluto Sans"/>
              <a:ea typeface="Neo Tech Std Medium" charset="0"/>
              <a:cs typeface="Pluto Sans"/>
            </a:endParaRP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Flow</a:t>
            </a:r>
            <a:r>
              <a:rPr lang="es-ES" sz="1800" b="1" dirty="0" smtClean="0">
                <a:solidFill>
                  <a:srgbClr val="FF0000"/>
                </a:solidFill>
                <a:latin typeface="Pluto Sans Heavy"/>
                <a:ea typeface="Neo Tech Std" charset="0"/>
                <a:cs typeface="Pluto Sans Heavy"/>
              </a:rPr>
              <a:t> Mono - Rama</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726007"/>
          </a:xfrm>
          <a:prstGeom prst="rect">
            <a:avLst/>
          </a:prstGeom>
          <a:noFill/>
        </p:spPr>
        <p:txBody>
          <a:bodyPr wrap="square" numCol="1" spcCol="360000" rtlCol="0">
            <a:noAutofit/>
          </a:bodyPr>
          <a:lstStyle/>
          <a:p>
            <a:pPr marL="457200" lvl="0" indent="-342900">
              <a:buSzPts val="1800"/>
              <a:buChar char="●"/>
            </a:pPr>
            <a:r>
              <a:rPr lang="es-ES" dirty="0" smtClean="0"/>
              <a:t>Todos los </a:t>
            </a:r>
            <a:r>
              <a:rPr lang="es-ES" dirty="0" err="1" smtClean="0"/>
              <a:t>commits</a:t>
            </a:r>
            <a:r>
              <a:rPr lang="es-ES" dirty="0" smtClean="0"/>
              <a:t> se entregan en la rama </a:t>
            </a:r>
            <a:r>
              <a:rPr lang="es-ES" b="1" dirty="0" err="1" smtClean="0"/>
              <a:t>master</a:t>
            </a:r>
            <a:endParaRPr lang="es-ES" b="1" dirty="0" smtClean="0"/>
          </a:p>
          <a:p>
            <a:pPr marL="457200" lvl="0" indent="-342900">
              <a:buSzPts val="1800"/>
              <a:buChar char="●"/>
            </a:pPr>
            <a:r>
              <a:rPr lang="es-ES" dirty="0" smtClean="0"/>
              <a:t>Pros</a:t>
            </a:r>
          </a:p>
          <a:p>
            <a:pPr marL="914400" lvl="1" indent="-317500">
              <a:buSzPts val="1400"/>
              <a:buChar char="○"/>
            </a:pPr>
            <a:r>
              <a:rPr lang="es-ES" dirty="0" smtClean="0"/>
              <a:t>Sencillo, sin ramas</a:t>
            </a:r>
          </a:p>
          <a:p>
            <a:pPr marL="914400" lvl="1" indent="-317500">
              <a:buSzPts val="1400"/>
              <a:buChar char="○"/>
            </a:pPr>
            <a:r>
              <a:rPr lang="es-ES" dirty="0" smtClean="0"/>
              <a:t>Cómodo para una o dos personas que trabajan juntas</a:t>
            </a:r>
          </a:p>
          <a:p>
            <a:pPr marL="457200" lvl="0" indent="-342900">
              <a:spcBef>
                <a:spcPts val="1600"/>
              </a:spcBef>
              <a:buSzPts val="1800"/>
              <a:buChar char="●"/>
            </a:pPr>
            <a:r>
              <a:rPr lang="es-ES" dirty="0" smtClean="0"/>
              <a:t>Contras</a:t>
            </a:r>
          </a:p>
          <a:p>
            <a:pPr marL="914400" lvl="1" indent="-317500">
              <a:buSzPts val="1400"/>
              <a:buChar char="○"/>
            </a:pPr>
            <a:r>
              <a:rPr lang="es-ES" dirty="0" err="1" smtClean="0"/>
              <a:t>Merges</a:t>
            </a:r>
            <a:r>
              <a:rPr lang="es-ES" dirty="0" smtClean="0"/>
              <a:t> muy frecuentes cuando el número de desarrolladores crece.</a:t>
            </a:r>
          </a:p>
          <a:p>
            <a:pPr marL="914400" lvl="1" indent="-317500">
              <a:buSzPts val="1400"/>
              <a:buChar char="○"/>
            </a:pPr>
            <a:r>
              <a:rPr lang="es-ES" dirty="0" smtClean="0"/>
              <a:t>Descontrol, caótico</a:t>
            </a:r>
          </a:p>
          <a:p>
            <a:pPr marL="914400" lvl="1" indent="-317500">
              <a:buSzPts val="1400"/>
              <a:buChar char="○"/>
            </a:pPr>
            <a:r>
              <a:rPr lang="es-ES" dirty="0" err="1" smtClean="0"/>
              <a:t>Merges</a:t>
            </a:r>
            <a:r>
              <a:rPr lang="es-ES" dirty="0" smtClean="0"/>
              <a:t> complejos</a:t>
            </a:r>
            <a:endParaRPr lang="es-ES" sz="1200" dirty="0" smtClean="0"/>
          </a:p>
        </p:txBody>
      </p:sp>
      <p:pic>
        <p:nvPicPr>
          <p:cNvPr id="5" name="Google Shape;587;p88"/>
          <p:cNvPicPr preferRelativeResize="0"/>
          <p:nvPr/>
        </p:nvPicPr>
        <p:blipFill>
          <a:blip r:embed="rId3">
            <a:alphaModFix/>
          </a:blip>
          <a:stretch>
            <a:fillRect/>
          </a:stretch>
        </p:blipFill>
        <p:spPr>
          <a:xfrm>
            <a:off x="3044564" y="3553691"/>
            <a:ext cx="4686300" cy="914400"/>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Flow</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Branch</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by</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feature</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17500">
              <a:buSzPts val="1400"/>
              <a:buChar char="●"/>
            </a:pPr>
            <a:r>
              <a:rPr lang="es-ES" sz="1000" dirty="0" smtClean="0"/>
              <a:t>Para cada </a:t>
            </a:r>
            <a:r>
              <a:rPr lang="es-ES" sz="1000" dirty="0" err="1" smtClean="0"/>
              <a:t>feature</a:t>
            </a:r>
            <a:r>
              <a:rPr lang="es-ES" sz="1000" dirty="0" smtClean="0"/>
              <a:t> se abre una rama.</a:t>
            </a:r>
          </a:p>
          <a:p>
            <a:pPr marL="457200" lvl="0" indent="-317500">
              <a:buSzPts val="1400"/>
              <a:buChar char="●"/>
            </a:pPr>
            <a:r>
              <a:rPr lang="es-ES" sz="1000" dirty="0" smtClean="0"/>
              <a:t>Se integra en </a:t>
            </a:r>
            <a:r>
              <a:rPr lang="es-ES" sz="1000" dirty="0" err="1" smtClean="0"/>
              <a:t>master</a:t>
            </a:r>
            <a:r>
              <a:rPr lang="es-ES" sz="1000" dirty="0" smtClean="0"/>
              <a:t> cuando está completa</a:t>
            </a:r>
          </a:p>
          <a:p>
            <a:pPr marL="457200" lvl="0" indent="-317500">
              <a:buSzPts val="1400"/>
              <a:buChar char="●"/>
            </a:pPr>
            <a:r>
              <a:rPr lang="es-ES" sz="1000" dirty="0" smtClean="0"/>
              <a:t>Se prohíben los </a:t>
            </a:r>
            <a:r>
              <a:rPr lang="es-ES" sz="1000" dirty="0" err="1" smtClean="0"/>
              <a:t>commits</a:t>
            </a:r>
            <a:r>
              <a:rPr lang="es-ES" sz="1000" dirty="0" smtClean="0"/>
              <a:t> </a:t>
            </a:r>
            <a:r>
              <a:rPr lang="es-ES" sz="1000" b="1" dirty="0" err="1" smtClean="0"/>
              <a:t>master</a:t>
            </a:r>
            <a:endParaRPr lang="es-ES" sz="1000" b="1" dirty="0" smtClean="0"/>
          </a:p>
          <a:p>
            <a:pPr marL="457200" lvl="0" indent="-317500">
              <a:buSzPts val="1400"/>
              <a:buChar char="●"/>
            </a:pPr>
            <a:r>
              <a:rPr lang="es-ES" sz="1000" dirty="0" smtClean="0"/>
              <a:t>La rama se cierra al acabar la característica</a:t>
            </a:r>
          </a:p>
          <a:p>
            <a:pPr marL="457200" lvl="0" indent="-317500">
              <a:buSzPts val="1400"/>
              <a:buChar char="●"/>
            </a:pPr>
            <a:r>
              <a:rPr lang="es-ES" sz="1000" dirty="0" smtClean="0"/>
              <a:t>Pros</a:t>
            </a:r>
          </a:p>
          <a:p>
            <a:pPr marL="914400" lvl="1" indent="-317500">
              <a:buSzPts val="1400"/>
              <a:buChar char="○"/>
            </a:pPr>
            <a:r>
              <a:rPr lang="es-ES" sz="1000" dirty="0" smtClean="0"/>
              <a:t>Sencillo</a:t>
            </a:r>
          </a:p>
          <a:p>
            <a:pPr marL="914400" lvl="1" indent="-317500">
              <a:buSzPts val="1400"/>
              <a:buChar char="○"/>
            </a:pPr>
            <a:r>
              <a:rPr lang="es-ES" sz="1000" dirty="0" smtClean="0"/>
              <a:t>Rico semánticamente (la rama contiene toda la </a:t>
            </a:r>
            <a:r>
              <a:rPr lang="es-ES" sz="1000" dirty="0" err="1" smtClean="0"/>
              <a:t>feature</a:t>
            </a:r>
            <a:r>
              <a:rPr lang="es-ES" sz="1000" dirty="0" smtClean="0"/>
              <a:t>)</a:t>
            </a:r>
          </a:p>
          <a:p>
            <a:pPr marL="914400" lvl="1" indent="-317500">
              <a:buSzPts val="1400"/>
              <a:buChar char="○"/>
            </a:pPr>
            <a:r>
              <a:rPr lang="es-ES" sz="1000" dirty="0" smtClean="0"/>
              <a:t>Escala mejor</a:t>
            </a:r>
          </a:p>
          <a:p>
            <a:pPr marL="457200" lvl="0" indent="-317500">
              <a:buSzPts val="1400"/>
              <a:buChar char="●"/>
            </a:pPr>
            <a:r>
              <a:rPr lang="es-ES" sz="1000" dirty="0" smtClean="0"/>
              <a:t>Contras</a:t>
            </a:r>
          </a:p>
          <a:p>
            <a:pPr marL="914400" lvl="1" indent="-317500">
              <a:buSzPts val="1400"/>
              <a:buChar char="○"/>
            </a:pPr>
            <a:r>
              <a:rPr lang="es-ES" sz="1000" dirty="0" smtClean="0"/>
              <a:t>Requiere disciplina</a:t>
            </a:r>
          </a:p>
          <a:p>
            <a:pPr marL="914400" lvl="1" indent="-317500">
              <a:buSzPts val="1400"/>
              <a:buChar char="○"/>
            </a:pPr>
            <a:r>
              <a:rPr lang="es-ES" sz="1000" dirty="0" err="1" smtClean="0"/>
              <a:t>Merge</a:t>
            </a:r>
            <a:r>
              <a:rPr lang="es-ES" sz="1000" dirty="0" smtClean="0"/>
              <a:t> al final de la característica más grande. Para remediarlo conviene ir mezclando </a:t>
            </a:r>
            <a:r>
              <a:rPr lang="es-ES" sz="1000" dirty="0" err="1" smtClean="0"/>
              <a:t>master</a:t>
            </a:r>
            <a:r>
              <a:rPr lang="es-ES" sz="1000" dirty="0" smtClean="0"/>
              <a:t> en rama </a:t>
            </a:r>
            <a:r>
              <a:rPr lang="es-ES" sz="1000" dirty="0" err="1" smtClean="0"/>
              <a:t>feature</a:t>
            </a:r>
            <a:r>
              <a:rPr lang="es-ES" sz="1000" dirty="0" smtClean="0"/>
              <a:t> con frecuencia</a:t>
            </a:r>
          </a:p>
        </p:txBody>
      </p:sp>
      <p:pic>
        <p:nvPicPr>
          <p:cNvPr id="6" name="Google Shape;594;p89"/>
          <p:cNvPicPr preferRelativeResize="0"/>
          <p:nvPr/>
        </p:nvPicPr>
        <p:blipFill>
          <a:blip r:embed="rId3">
            <a:alphaModFix/>
          </a:blip>
          <a:stretch>
            <a:fillRect/>
          </a:stretch>
        </p:blipFill>
        <p:spPr>
          <a:xfrm>
            <a:off x="5655729" y="3054927"/>
            <a:ext cx="3414548" cy="1827072"/>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Flow</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Branch</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by</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environment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dirty="0" smtClean="0"/>
              <a:t>Ramas que reflejan los entornos del producto</a:t>
            </a:r>
          </a:p>
          <a:p>
            <a:pPr marL="457200" lvl="0" indent="-342900">
              <a:buSzPts val="1800"/>
              <a:buChar char="●"/>
            </a:pPr>
            <a:r>
              <a:rPr lang="es-ES" dirty="0" smtClean="0"/>
              <a:t>Promueve una promoción limpia entre entornos</a:t>
            </a:r>
          </a:p>
          <a:p>
            <a:pPr marL="457200" lvl="0" indent="-342900">
              <a:buSzPts val="1800"/>
              <a:buChar char="●"/>
            </a:pPr>
            <a:r>
              <a:rPr lang="es-ES" dirty="0" smtClean="0"/>
              <a:t>Pros</a:t>
            </a:r>
          </a:p>
          <a:p>
            <a:pPr marL="914400" lvl="1" indent="-317500">
              <a:buSzPts val="1400"/>
              <a:buChar char="○"/>
            </a:pPr>
            <a:r>
              <a:rPr lang="es-ES" dirty="0" smtClean="0"/>
              <a:t>Favorece encontrar las versiones por entorno y sus diferencias rápidamente</a:t>
            </a:r>
            <a:br>
              <a:rPr lang="es-ES" dirty="0" smtClean="0"/>
            </a:br>
            <a:endParaRPr lang="es-ES" dirty="0" smtClean="0"/>
          </a:p>
          <a:p>
            <a:pPr marL="457200" lvl="0" indent="-342900">
              <a:buSzPts val="1800"/>
              <a:buChar char="●"/>
            </a:pPr>
            <a:r>
              <a:rPr lang="es-ES" dirty="0" smtClean="0"/>
              <a:t>Contras</a:t>
            </a:r>
          </a:p>
          <a:p>
            <a:pPr marL="914400" lvl="1" indent="-317500">
              <a:buSzPts val="1400"/>
              <a:buChar char="○"/>
            </a:pPr>
            <a:r>
              <a:rPr lang="es-ES" dirty="0" smtClean="0"/>
              <a:t>Requiere disciplina</a:t>
            </a:r>
            <a:endParaRPr lang="es-ES" sz="1000" dirty="0" smtClean="0"/>
          </a:p>
        </p:txBody>
      </p:sp>
      <p:pic>
        <p:nvPicPr>
          <p:cNvPr id="7" name="Google Shape;601;p90"/>
          <p:cNvPicPr preferRelativeResize="0"/>
          <p:nvPr/>
        </p:nvPicPr>
        <p:blipFill>
          <a:blip r:embed="rId3">
            <a:alphaModFix/>
          </a:blip>
          <a:stretch>
            <a:fillRect/>
          </a:stretch>
        </p:blipFill>
        <p:spPr>
          <a:xfrm>
            <a:off x="5936673" y="2237509"/>
            <a:ext cx="3029127" cy="2531541"/>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Glanuralidad</a:t>
            </a:r>
            <a:r>
              <a:rPr lang="es-ES" sz="1800" b="1" dirty="0" smtClean="0">
                <a:solidFill>
                  <a:srgbClr val="FF0000"/>
                </a:solidFill>
                <a:latin typeface="Pluto Sans Heavy"/>
                <a:ea typeface="Neo Tech Std" charset="0"/>
                <a:cs typeface="Pluto Sans Heavy"/>
              </a:rPr>
              <a:t> del </a:t>
            </a:r>
            <a:r>
              <a:rPr lang="es-ES" sz="1800" b="1" dirty="0" err="1" smtClean="0">
                <a:solidFill>
                  <a:srgbClr val="FF0000"/>
                </a:solidFill>
                <a:latin typeface="Pluto Sans Heavy"/>
                <a:ea typeface="Neo Tech Std" charset="0"/>
                <a:cs typeface="Pluto Sans Heavy"/>
              </a:rPr>
              <a:t>commit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dirty="0" err="1" smtClean="0"/>
              <a:t>Commit</a:t>
            </a:r>
            <a:r>
              <a:rPr lang="es-ES" dirty="0" smtClean="0"/>
              <a:t> una vez al día (</a:t>
            </a:r>
            <a:r>
              <a:rPr lang="es-ES" dirty="0" err="1" smtClean="0"/>
              <a:t>antipatrón</a:t>
            </a:r>
            <a:r>
              <a:rPr lang="es-ES" dirty="0" smtClean="0"/>
              <a:t>)</a:t>
            </a:r>
          </a:p>
          <a:p>
            <a:pPr marL="457200" lvl="0" indent="-342900">
              <a:buSzPts val="1800"/>
              <a:buChar char="●"/>
            </a:pPr>
            <a:r>
              <a:rPr lang="es-ES" dirty="0" err="1" smtClean="0"/>
              <a:t>Commit</a:t>
            </a:r>
            <a:r>
              <a:rPr lang="es-ES" dirty="0" smtClean="0"/>
              <a:t> &amp; </a:t>
            </a:r>
            <a:r>
              <a:rPr lang="es-ES" dirty="0" err="1" smtClean="0"/>
              <a:t>Go</a:t>
            </a:r>
            <a:r>
              <a:rPr lang="es-ES" dirty="0" smtClean="0"/>
              <a:t> (</a:t>
            </a:r>
            <a:r>
              <a:rPr lang="es-ES" dirty="0" err="1" smtClean="0"/>
              <a:t>antipatrón</a:t>
            </a:r>
            <a:r>
              <a:rPr lang="es-ES" dirty="0" smtClean="0"/>
              <a:t>) (Ej.: Un viernes a las 3 y salgo que me las pelo)</a:t>
            </a:r>
            <a:br>
              <a:rPr lang="es-ES" dirty="0" smtClean="0"/>
            </a:br>
            <a:endParaRPr lang="es-ES" dirty="0" smtClean="0"/>
          </a:p>
          <a:p>
            <a:pPr marL="457200" lvl="0" indent="-342900">
              <a:buSzPts val="1800"/>
              <a:buChar char="●"/>
            </a:pPr>
            <a:r>
              <a:rPr lang="es-ES" dirty="0" err="1" smtClean="0"/>
              <a:t>Commit</a:t>
            </a:r>
            <a:r>
              <a:rPr lang="es-ES" dirty="0" smtClean="0"/>
              <a:t> por </a:t>
            </a:r>
            <a:r>
              <a:rPr lang="es-ES" dirty="0" err="1" smtClean="0"/>
              <a:t>feature</a:t>
            </a:r>
            <a:endParaRPr lang="es-ES" dirty="0" smtClean="0"/>
          </a:p>
          <a:p>
            <a:pPr marL="457200" lvl="0" indent="-342900">
              <a:buSzPts val="1800"/>
              <a:buChar char="●"/>
            </a:pPr>
            <a:r>
              <a:rPr lang="es-ES" dirty="0" smtClean="0"/>
              <a:t>Micro-</a:t>
            </a:r>
            <a:r>
              <a:rPr lang="es-ES" dirty="0" err="1" smtClean="0"/>
              <a:t>commits</a:t>
            </a:r>
            <a:endParaRPr lang="es-ES" dirty="0" smtClean="0"/>
          </a:p>
          <a:p>
            <a:pPr marL="457200" lvl="0" indent="-342900">
              <a:buSzPts val="1800"/>
              <a:buChar char="●"/>
            </a:pPr>
            <a:r>
              <a:rPr lang="es-ES" dirty="0" smtClean="0"/>
              <a:t>Muy importante en la descripción de un </a:t>
            </a:r>
            <a:r>
              <a:rPr lang="es-ES" dirty="0" err="1" smtClean="0"/>
              <a:t>commit</a:t>
            </a:r>
            <a:r>
              <a:rPr lang="es-ES" dirty="0" smtClean="0"/>
              <a:t>:</a:t>
            </a:r>
          </a:p>
          <a:p>
            <a:pPr marL="914400" lvl="1" indent="-317500">
              <a:buSzPts val="1400"/>
              <a:buChar char="○"/>
            </a:pPr>
            <a:r>
              <a:rPr lang="es-ES" dirty="0" smtClean="0"/>
              <a:t>Breve, conciso, no redundante, descriptivo: que capture la intención del cambio</a:t>
            </a:r>
          </a:p>
          <a:p>
            <a:pPr marL="914400" lvl="1" indent="-317500">
              <a:buSzPts val="1400"/>
              <a:buChar char="○"/>
            </a:pPr>
            <a:r>
              <a:rPr lang="es-ES" dirty="0" smtClean="0"/>
              <a:t>Quedará guardado en la historia del repositorio</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Flujo de trabajo </a:t>
            </a:r>
            <a:r>
              <a:rPr lang="es-ES" sz="1800" b="1" dirty="0" err="1" smtClean="0">
                <a:solidFill>
                  <a:srgbClr val="FF0000"/>
                </a:solidFill>
                <a:latin typeface="Pluto Sans Heavy"/>
                <a:ea typeface="Neo Tech Std" charset="0"/>
                <a:cs typeface="Pluto Sans Heavy"/>
              </a:rPr>
              <a:t>distribuído</a:t>
            </a:r>
            <a:r>
              <a:rPr lang="es-ES" sz="1800" b="1" dirty="0" smtClean="0">
                <a:solidFill>
                  <a:srgbClr val="FF0000"/>
                </a:solidFill>
                <a:latin typeface="Pluto Sans Heavy"/>
                <a:ea typeface="Neo Tech Std" charset="0"/>
                <a:cs typeface="Pluto Sans Heavy"/>
              </a:rPr>
              <a:t> con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04800">
              <a:buSzPts val="1200"/>
              <a:buChar char="●"/>
            </a:pPr>
            <a:r>
              <a:rPr lang="es-ES" sz="1200" b="1" dirty="0" smtClean="0"/>
              <a:t>Repositorio centralizado (95% de los casos)</a:t>
            </a:r>
            <a:r>
              <a:rPr lang="es-ES" sz="1200" dirty="0" smtClean="0"/>
              <a:t/>
            </a:r>
            <a:br>
              <a:rPr lang="es-ES" sz="1200" dirty="0" smtClean="0"/>
            </a:br>
            <a:r>
              <a:rPr lang="es-ES" sz="1200" dirty="0" smtClean="0"/>
              <a:t>Uso de </a:t>
            </a:r>
            <a:r>
              <a:rPr lang="es-ES" sz="1200" dirty="0" err="1" smtClean="0"/>
              <a:t>GitHub</a:t>
            </a:r>
            <a:r>
              <a:rPr lang="es-ES" sz="1200" dirty="0" smtClean="0"/>
              <a:t>, </a:t>
            </a:r>
            <a:r>
              <a:rPr lang="es-ES" sz="1200" dirty="0" err="1" smtClean="0"/>
              <a:t>BitBucket</a:t>
            </a:r>
            <a:r>
              <a:rPr lang="es-ES" sz="1200" dirty="0" smtClean="0"/>
              <a:t>, </a:t>
            </a:r>
            <a:r>
              <a:rPr lang="es-ES" sz="1200" dirty="0" err="1" smtClean="0"/>
              <a:t>GitLab</a:t>
            </a:r>
            <a:r>
              <a:rPr lang="es-ES" sz="1200" dirty="0" smtClean="0"/>
              <a:t>, servidor </a:t>
            </a:r>
            <a:r>
              <a:rPr lang="es-ES" sz="1200" dirty="0" err="1" smtClean="0"/>
              <a:t>on</a:t>
            </a:r>
            <a:r>
              <a:rPr lang="es-ES" sz="1200" dirty="0" smtClean="0"/>
              <a:t> </a:t>
            </a:r>
            <a:r>
              <a:rPr lang="es-ES" sz="1200" dirty="0" err="1" smtClean="0"/>
              <a:t>Premise</a:t>
            </a:r>
            <a:r>
              <a:rPr lang="es-ES" sz="1200" dirty="0" smtClean="0"/>
              <a:t> de la empresa, etc.</a:t>
            </a:r>
            <a:br>
              <a:rPr lang="es-ES" sz="1200" dirty="0" smtClean="0"/>
            </a:br>
            <a:r>
              <a:rPr lang="es-ES" sz="1200" dirty="0" smtClean="0"/>
              <a:t>Todos los repos del equipo de trabajo, se sincroniza contra ese repositorio</a:t>
            </a:r>
            <a:br>
              <a:rPr lang="es-ES" sz="1200" dirty="0" smtClean="0"/>
            </a:br>
            <a:endParaRPr lang="es-ES" sz="1200" dirty="0" smtClean="0"/>
          </a:p>
          <a:p>
            <a:pPr marL="457200" lvl="0" indent="-304800">
              <a:buSzPts val="1200"/>
              <a:buChar char="●"/>
            </a:pPr>
            <a:r>
              <a:rPr lang="es-ES" sz="1200" b="1" dirty="0" smtClean="0"/>
              <a:t>Modelo General y Tenientes (Linux </a:t>
            </a:r>
            <a:r>
              <a:rPr lang="es-ES" sz="1200" b="1" dirty="0" err="1" smtClean="0"/>
              <a:t>Core</a:t>
            </a:r>
            <a:r>
              <a:rPr lang="es-ES" sz="1200" b="1" dirty="0" smtClean="0"/>
              <a:t>)</a:t>
            </a:r>
            <a:r>
              <a:rPr lang="es-ES" sz="1200" dirty="0" smtClean="0"/>
              <a:t/>
            </a:r>
            <a:br>
              <a:rPr lang="es-ES" sz="1200" dirty="0" smtClean="0"/>
            </a:br>
            <a:r>
              <a:rPr lang="es-ES" sz="1200" dirty="0" smtClean="0"/>
              <a:t>Interesante cuando hay muchísimos colaboradores al mismo repo, a partir de unos 300 aprox.</a:t>
            </a:r>
            <a:br>
              <a:rPr lang="es-ES" sz="1200" dirty="0" smtClean="0"/>
            </a:br>
            <a:r>
              <a:rPr lang="es-ES" sz="1200" dirty="0" smtClean="0"/>
              <a:t>La comunidad inventa este modelo de trabajo, existiendo un repositorio general y luego otros repositorios denominados tenientes (repos de grado 2)</a:t>
            </a:r>
            <a:br>
              <a:rPr lang="es-ES" sz="1200" dirty="0" smtClean="0"/>
            </a:br>
            <a:r>
              <a:rPr lang="es-ES" sz="1200" dirty="0" smtClean="0"/>
              <a:t>1 Teniente para la gestión de la memoria, 1 Teniente para los drivers de impresoras, </a:t>
            </a:r>
            <a:r>
              <a:rPr lang="es-ES" sz="1200" dirty="0" err="1" smtClean="0"/>
              <a:t>etc</a:t>
            </a:r>
            <a:r>
              <a:rPr lang="es-ES" sz="1200" dirty="0" smtClean="0"/>
              <a:t/>
            </a:r>
            <a:br>
              <a:rPr lang="es-ES" sz="1200" dirty="0" smtClean="0"/>
            </a:br>
            <a:r>
              <a:rPr lang="es-ES" sz="1200" dirty="0" smtClean="0"/>
              <a:t>Cuando los programadores envían </a:t>
            </a:r>
            <a:r>
              <a:rPr lang="es-ES" sz="1200" dirty="0" err="1" smtClean="0"/>
              <a:t>pull-request</a:t>
            </a:r>
            <a:r>
              <a:rPr lang="es-ES" sz="1200" dirty="0" smtClean="0"/>
              <a:t> los envían a los tenientes implicados</a:t>
            </a:r>
            <a:br>
              <a:rPr lang="es-ES" sz="1200" dirty="0" smtClean="0"/>
            </a:br>
            <a:r>
              <a:rPr lang="es-ES" sz="1200" dirty="0" smtClean="0"/>
              <a:t>Cuando los cambios están consolidados en los tenientes, los tenientes envían </a:t>
            </a:r>
            <a:r>
              <a:rPr lang="es-ES" sz="1200" dirty="0" err="1" smtClean="0"/>
              <a:t>pull</a:t>
            </a:r>
            <a:r>
              <a:rPr lang="es-ES" sz="1200" dirty="0" smtClean="0"/>
              <a:t> </a:t>
            </a:r>
            <a:r>
              <a:rPr lang="es-ES" sz="1200" dirty="0" err="1" smtClean="0"/>
              <a:t>request</a:t>
            </a:r>
            <a:r>
              <a:rPr lang="es-ES" sz="1200" dirty="0" smtClean="0"/>
              <a:t> al repositorio general para que </a:t>
            </a:r>
            <a:r>
              <a:rPr lang="es-ES" sz="1200" dirty="0" err="1" smtClean="0">
                <a:highlight>
                  <a:srgbClr val="FFFFFF"/>
                </a:highlight>
              </a:rPr>
              <a:t>Linus</a:t>
            </a:r>
            <a:r>
              <a:rPr lang="es-ES" sz="1200" dirty="0" smtClean="0">
                <a:highlight>
                  <a:srgbClr val="FFFFFF"/>
                </a:highlight>
              </a:rPr>
              <a:t> </a:t>
            </a:r>
            <a:r>
              <a:rPr lang="es-ES" sz="1200" dirty="0" err="1" smtClean="0">
                <a:highlight>
                  <a:srgbClr val="FFFFFF"/>
                </a:highlight>
              </a:rPr>
              <a:t>Torvalds</a:t>
            </a:r>
            <a:r>
              <a:rPr lang="es-ES" sz="1200" dirty="0" smtClean="0">
                <a:highlight>
                  <a:srgbClr val="FFFFFF"/>
                </a:highlight>
              </a:rPr>
              <a:t> lo revise</a:t>
            </a:r>
          </a:p>
          <a:p>
            <a:pPr marL="914400" lvl="1" indent="-304800">
              <a:buSzPts val="1200"/>
              <a:buChar char="○"/>
            </a:pPr>
            <a:r>
              <a:rPr lang="es-ES" sz="1200" dirty="0" smtClean="0"/>
              <a:t>Se reducen las posibles colisiones</a:t>
            </a:r>
          </a:p>
          <a:p>
            <a:pPr marL="914400" lvl="1" indent="-304800">
              <a:buSzPts val="1200"/>
              <a:buChar char="○"/>
            </a:pPr>
            <a:r>
              <a:rPr lang="es-ES" sz="1200" dirty="0" smtClean="0"/>
              <a:t>Para los programadores es transparente y da la sensación que trabajas con un repositorio único</a:t>
            </a:r>
            <a:br>
              <a:rPr lang="es-ES" sz="1200" dirty="0" smtClean="0"/>
            </a:br>
            <a:endParaRPr lang="es-ES" sz="1200" dirty="0" smtClean="0"/>
          </a:p>
          <a:p>
            <a:pPr marL="457200" lvl="0" indent="-304800">
              <a:buSzPts val="1200"/>
              <a:buChar char="●"/>
            </a:pPr>
            <a:r>
              <a:rPr lang="es-ES" sz="1200" b="1" dirty="0" smtClean="0"/>
              <a:t>Informal y esporádico</a:t>
            </a:r>
            <a:br>
              <a:rPr lang="es-ES" sz="1200" b="1" dirty="0" smtClean="0"/>
            </a:br>
            <a:r>
              <a:rPr lang="es-ES" sz="1200" dirty="0" smtClean="0"/>
              <a:t>Trabajo de forma aislada con un repo local, pero realizando </a:t>
            </a:r>
            <a:r>
              <a:rPr lang="es-ES" sz="1200" dirty="0" err="1" smtClean="0"/>
              <a:t>commits</a:t>
            </a:r>
            <a:r>
              <a:rPr lang="es-ES" sz="1200" dirty="0" smtClean="0"/>
              <a:t> organizados de cambios</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Estilo de trabajo “</a:t>
            </a:r>
            <a:r>
              <a:rPr lang="es-ES" sz="1800" b="1" dirty="0" err="1" smtClean="0">
                <a:solidFill>
                  <a:srgbClr val="FF0000"/>
                </a:solidFill>
                <a:latin typeface="Pluto Sans Heavy"/>
                <a:ea typeface="Neo Tech Std" charset="0"/>
                <a:cs typeface="Pluto Sans Heavy"/>
              </a:rPr>
              <a:t>GitFlow</a:t>
            </a:r>
            <a:r>
              <a:rPr lang="es-ES" sz="1800" b="1" dirty="0" smtClean="0">
                <a:solidFill>
                  <a:srgbClr val="FF0000"/>
                </a:solidFill>
                <a:latin typeface="Pluto Sans Heavy"/>
                <a:ea typeface="Neo Tech Std" charset="0"/>
                <a:cs typeface="Pluto Sans Heavy"/>
              </a:rPr>
              <a: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sz="1000" dirty="0" smtClean="0"/>
              <a:t>En 2010, </a:t>
            </a:r>
            <a:r>
              <a:rPr lang="es-ES" sz="1000" dirty="0" err="1" smtClean="0"/>
              <a:t>Vincent</a:t>
            </a:r>
            <a:r>
              <a:rPr lang="es-ES" sz="1000" dirty="0" smtClean="0"/>
              <a:t> </a:t>
            </a:r>
            <a:r>
              <a:rPr lang="es-ES" sz="1000" dirty="0" err="1" smtClean="0"/>
              <a:t>Driessen</a:t>
            </a:r>
            <a:r>
              <a:rPr lang="es-ES" sz="1000" dirty="0" smtClean="0"/>
              <a:t> publica en su blog un artículo en el que compartía con la comunidad un flujo de trabajo que a él le estaba funcionando, titulado: “A </a:t>
            </a:r>
            <a:r>
              <a:rPr lang="es-ES" sz="1000" dirty="0" err="1" smtClean="0"/>
              <a:t>successful</a:t>
            </a:r>
            <a:r>
              <a:rPr lang="es-ES" sz="1000" dirty="0" smtClean="0"/>
              <a:t> </a:t>
            </a:r>
            <a:r>
              <a:rPr lang="es-ES" sz="1000" dirty="0" err="1" smtClean="0"/>
              <a:t>Git</a:t>
            </a:r>
            <a:r>
              <a:rPr lang="es-ES" sz="1000" dirty="0" smtClean="0"/>
              <a:t> </a:t>
            </a:r>
            <a:r>
              <a:rPr lang="es-ES" sz="1000" dirty="0" err="1" smtClean="0"/>
              <a:t>branching</a:t>
            </a:r>
            <a:r>
              <a:rPr lang="es-ES" sz="1000" dirty="0" smtClean="0"/>
              <a:t> </a:t>
            </a:r>
            <a:r>
              <a:rPr lang="es-ES" sz="1000" dirty="0" err="1" smtClean="0"/>
              <a:t>model</a:t>
            </a:r>
            <a:r>
              <a:rPr lang="es-ES" sz="1000" dirty="0" smtClean="0"/>
              <a:t>”</a:t>
            </a:r>
          </a:p>
          <a:p>
            <a:pPr marL="457200" lvl="0" indent="-342900">
              <a:buSzPts val="1800"/>
              <a:buChar char="●"/>
            </a:pPr>
            <a:r>
              <a:rPr lang="es-ES" sz="1000" u="sng" dirty="0" smtClean="0">
                <a:solidFill>
                  <a:schemeClr val="hlink"/>
                </a:solidFill>
                <a:hlinkClick r:id="rId3"/>
              </a:rPr>
              <a:t>http://nvie.com/posts/a-successful-git-branching-model/</a:t>
            </a:r>
            <a:endParaRPr lang="es-ES" sz="1000" dirty="0" smtClean="0"/>
          </a:p>
          <a:p>
            <a:pPr marL="457200" lvl="0" indent="-342900">
              <a:buSzPts val="1800"/>
              <a:buChar char="●"/>
            </a:pPr>
            <a:r>
              <a:rPr lang="es-ES" sz="1000" dirty="0" smtClean="0"/>
              <a:t>En dicho artículo, describe una ingeniosa forma de trabajo compuesta por mínimo 2 ramas siempre vivas “</a:t>
            </a:r>
            <a:r>
              <a:rPr lang="es-ES" sz="1000" dirty="0" err="1" smtClean="0"/>
              <a:t>master</a:t>
            </a:r>
            <a:r>
              <a:rPr lang="es-ES" sz="1000" dirty="0" smtClean="0"/>
              <a:t>” y “</a:t>
            </a:r>
            <a:r>
              <a:rPr lang="es-ES" sz="1000" dirty="0" err="1" smtClean="0"/>
              <a:t>develop</a:t>
            </a:r>
            <a:r>
              <a:rPr lang="es-ES" sz="1000" dirty="0" smtClean="0"/>
              <a:t>”</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Comandos en “</a:t>
            </a:r>
            <a:r>
              <a:rPr lang="es-ES" sz="1800" b="1" dirty="0" err="1" smtClean="0">
                <a:solidFill>
                  <a:srgbClr val="FF0000"/>
                </a:solidFill>
                <a:latin typeface="Pluto Sans Heavy"/>
                <a:ea typeface="Neo Tech Std" charset="0"/>
                <a:cs typeface="Pluto Sans Heavy"/>
              </a:rPr>
              <a:t>GitFlow</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628;p94"/>
          <p:cNvPicPr preferRelativeResize="0"/>
          <p:nvPr/>
        </p:nvPicPr>
        <p:blipFill>
          <a:blip r:embed="rId3">
            <a:alphaModFix/>
          </a:blip>
          <a:stretch>
            <a:fillRect/>
          </a:stretch>
        </p:blipFill>
        <p:spPr>
          <a:xfrm>
            <a:off x="2614907" y="1403068"/>
            <a:ext cx="5924550" cy="3276600"/>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Ramas en “</a:t>
            </a:r>
            <a:r>
              <a:rPr lang="es-ES" sz="1800" b="1" dirty="0" err="1" smtClean="0">
                <a:solidFill>
                  <a:srgbClr val="FF0000"/>
                </a:solidFill>
                <a:latin typeface="Pluto Sans Heavy"/>
                <a:ea typeface="Neo Tech Std" charset="0"/>
                <a:cs typeface="Pluto Sans Heavy"/>
              </a:rPr>
              <a:t>GitFlow</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Google Shape;634;p95"/>
          <p:cNvPicPr preferRelativeResize="0"/>
          <p:nvPr/>
        </p:nvPicPr>
        <p:blipFill>
          <a:blip r:embed="rId3">
            <a:alphaModFix/>
          </a:blip>
          <a:stretch>
            <a:fillRect/>
          </a:stretch>
        </p:blipFill>
        <p:spPr>
          <a:xfrm>
            <a:off x="3129780" y="1567818"/>
            <a:ext cx="5052750" cy="3152850"/>
          </a:xfrm>
          <a:prstGeom prst="rect">
            <a:avLst/>
          </a:prstGeom>
          <a:noFill/>
          <a:ln>
            <a:noFill/>
          </a:ln>
        </p:spPr>
      </p:pic>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Ramas en “</a:t>
            </a:r>
            <a:r>
              <a:rPr lang="es-ES" sz="1800" b="1" dirty="0" err="1" smtClean="0">
                <a:solidFill>
                  <a:srgbClr val="FF0000"/>
                </a:solidFill>
                <a:latin typeface="Pluto Sans Heavy"/>
                <a:ea typeface="Neo Tech Std" charset="0"/>
                <a:cs typeface="Pluto Sans Heavy"/>
              </a:rPr>
              <a:t>GitFlow</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640;p96"/>
          <p:cNvPicPr preferRelativeResize="0"/>
          <p:nvPr/>
        </p:nvPicPr>
        <p:blipFill>
          <a:blip r:embed="rId3">
            <a:alphaModFix/>
          </a:blip>
          <a:stretch>
            <a:fillRect/>
          </a:stretch>
        </p:blipFill>
        <p:spPr>
          <a:xfrm>
            <a:off x="3330674" y="1309254"/>
            <a:ext cx="3452467" cy="3480865"/>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Automatización de comandos con </a:t>
            </a:r>
            <a:r>
              <a:rPr lang="es-ES" sz="1800" b="1" dirty="0" err="1" smtClean="0">
                <a:solidFill>
                  <a:srgbClr val="FF0000"/>
                </a:solidFill>
                <a:latin typeface="Pluto Sans Heavy"/>
                <a:ea typeface="Neo Tech Std" charset="0"/>
                <a:cs typeface="Pluto Sans Heavy"/>
              </a:rPr>
              <a:t>GitFlow</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sz="1000" dirty="0" smtClean="0"/>
              <a:t>Con la herramienta </a:t>
            </a:r>
            <a:r>
              <a:rPr lang="es-ES" sz="1000" dirty="0" err="1" smtClean="0"/>
              <a:t>GitFlow</a:t>
            </a:r>
            <a:r>
              <a:rPr lang="es-ES" sz="1000" dirty="0" smtClean="0"/>
              <a:t>, podemos usar algunos comandos que permiten automatizar la creación de nuevas </a:t>
            </a:r>
            <a:r>
              <a:rPr lang="es-ES" sz="1000" dirty="0" err="1" smtClean="0"/>
              <a:t>features</a:t>
            </a:r>
            <a:r>
              <a:rPr lang="es-ES" sz="1000" dirty="0" smtClean="0"/>
              <a:t> así como la propagación de las mismas a las ramas principales de nuestro proyecto.</a:t>
            </a:r>
          </a:p>
          <a:p>
            <a:pPr marL="457200" lvl="0" indent="-342900">
              <a:buSzPts val="1800"/>
              <a:buChar char="●"/>
            </a:pPr>
            <a:r>
              <a:rPr lang="es-ES" sz="1000" dirty="0" smtClean="0"/>
              <a:t>No quita que en cualquier momento, necesitemos o queramos sacar alguna rama de alguna otra de la forma tradicional como con </a:t>
            </a:r>
            <a:r>
              <a:rPr lang="es-ES" sz="1000" dirty="0" err="1" smtClean="0"/>
              <a:t>Git</a:t>
            </a:r>
            <a:r>
              <a:rPr lang="es-ES" sz="1000" dirty="0" smtClean="0"/>
              <a:t> se realiza.</a:t>
            </a:r>
          </a:p>
          <a:p>
            <a:pPr marL="457200" lvl="0" indent="-342900">
              <a:buSzPts val="1800"/>
              <a:buChar char="●"/>
            </a:pPr>
            <a:r>
              <a:rPr lang="es-ES" sz="1000" dirty="0" err="1" smtClean="0"/>
              <a:t>Url</a:t>
            </a:r>
            <a:r>
              <a:rPr lang="es-ES" sz="1000" dirty="0" smtClean="0"/>
              <a:t>: </a:t>
            </a:r>
            <a:r>
              <a:rPr lang="es-ES" sz="1000" u="sng" dirty="0" smtClean="0">
                <a:solidFill>
                  <a:schemeClr val="hlink"/>
                </a:solidFill>
                <a:hlinkClick r:id="rId3"/>
              </a:rPr>
              <a:t>https://danielkummer.github.io/git-flow-cheatsheet/</a:t>
            </a:r>
            <a:endParaRPr lang="es-ES" sz="1000" dirty="0" smtClean="0"/>
          </a:p>
          <a:p>
            <a:pPr marL="457200" lvl="0" indent="-342900">
              <a:buSzPts val="1800"/>
              <a:buChar char="●"/>
            </a:pPr>
            <a:r>
              <a:rPr lang="es-ES" sz="1000" dirty="0" smtClean="0"/>
              <a:t>Otro artículo interesante: http://aprendegit.com/que-es-git-flow/</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¿Qué ocurre al inicializar un repositorio local?</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3" y="1284885"/>
            <a:ext cx="6662165" cy="3288703"/>
          </a:xfrm>
          <a:prstGeom prst="rect">
            <a:avLst/>
          </a:prstGeom>
          <a:noFill/>
        </p:spPr>
        <p:txBody>
          <a:bodyPr wrap="square" numCol="1" spcCol="360000" rtlCol="0">
            <a:noAutofit/>
          </a:bodyPr>
          <a:lstStyle/>
          <a:p>
            <a:pPr lvl="0"/>
            <a:r>
              <a:rPr lang="es-ES" dirty="0" smtClean="0"/>
              <a:t>Cuando nos traemos por primera vez un repositorio a nuestro ordenador (</a:t>
            </a:r>
            <a:r>
              <a:rPr lang="es-ES" dirty="0" err="1" smtClean="0"/>
              <a:t>git</a:t>
            </a:r>
            <a:r>
              <a:rPr lang="es-ES" dirty="0" smtClean="0"/>
              <a:t> clone), lo que estamos haciendo es crear un directorio oculto </a:t>
            </a:r>
            <a:r>
              <a:rPr lang="es-ES" b="1" dirty="0" smtClean="0"/>
              <a:t>.</a:t>
            </a:r>
            <a:r>
              <a:rPr lang="es-ES" b="1" dirty="0" err="1" smtClean="0"/>
              <a:t>git</a:t>
            </a:r>
            <a:r>
              <a:rPr lang="es-ES" b="1" dirty="0" smtClean="0"/>
              <a:t> </a:t>
            </a:r>
            <a:r>
              <a:rPr lang="es-ES" dirty="0" smtClean="0"/>
              <a:t>donde se almacenan todos los metadatos y actividades de los cambios que tengamos en esa carpeta en cuestión.</a:t>
            </a:r>
          </a:p>
          <a:p>
            <a:pPr lvl="0">
              <a:spcBef>
                <a:spcPts val="1600"/>
              </a:spcBef>
              <a:spcAft>
                <a:spcPts val="1600"/>
              </a:spcAft>
            </a:pPr>
            <a:r>
              <a:rPr lang="es-ES" dirty="0" smtClean="0"/>
              <a:t>De forma que localmente se posee en cada ordenador de una “base de datos” muy eficiente y transparente con todo nuestro histórico de cambios</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Comandos Avanzados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04800">
              <a:buSzPts val="1200"/>
              <a:buChar char="●"/>
            </a:pPr>
            <a:r>
              <a:rPr lang="es-ES" sz="1000" dirty="0" smtClean="0"/>
              <a:t>Antes de probar estos comandos en un repositorio vivo, se recomienda crear un clon y probar los comandos para cogerles soltura</a:t>
            </a:r>
            <a:br>
              <a:rPr lang="es-ES" sz="1000" dirty="0" smtClean="0"/>
            </a:br>
            <a:endParaRPr lang="es-ES" sz="1000" dirty="0" smtClean="0"/>
          </a:p>
          <a:p>
            <a:pPr marL="457200" lvl="0" indent="-304800">
              <a:buSzPts val="1200"/>
              <a:buChar char="●"/>
            </a:pPr>
            <a:r>
              <a:rPr lang="es-ES" sz="1000" dirty="0" smtClean="0"/>
              <a:t>Estos comandos son destructivos y pueden perder código o incluso, corromper el repositorio</a:t>
            </a:r>
            <a:br>
              <a:rPr lang="es-ES" sz="1000" dirty="0" smtClean="0"/>
            </a:br>
            <a:endParaRPr lang="es-ES" sz="1000" dirty="0" smtClean="0"/>
          </a:p>
          <a:p>
            <a:pPr marL="457200" lvl="0" indent="-304800">
              <a:buSzPts val="1200"/>
              <a:buChar char="●"/>
            </a:pPr>
            <a:r>
              <a:rPr lang="es-ES" sz="1000" dirty="0" err="1" smtClean="0"/>
              <a:t>Git</a:t>
            </a:r>
            <a:r>
              <a:rPr lang="es-ES" sz="1000" dirty="0" smtClean="0"/>
              <a:t> es tan flexible que te permite tirarte tu propia bomba encima XD</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Reescribiendo la historia (Modo Heavy)</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sz="1000" dirty="0" smtClean="0"/>
              <a:t>En general esta es una mala idea</a:t>
            </a:r>
            <a:br>
              <a:rPr lang="es-ES" sz="1000" dirty="0" smtClean="0"/>
            </a:br>
            <a:endParaRPr lang="es-ES" sz="1000" dirty="0" smtClean="0"/>
          </a:p>
          <a:p>
            <a:pPr marL="457200" lvl="0" indent="-342900">
              <a:buSzPts val="1800"/>
              <a:buChar char="●"/>
            </a:pPr>
            <a:r>
              <a:rPr lang="es-ES" sz="1000" dirty="0" smtClean="0"/>
              <a:t>No debería de usarse nunca, salvo cuando sea la única manera de solventar un problema que por otra vía sería muy costosa o compleja</a:t>
            </a:r>
            <a:br>
              <a:rPr lang="es-ES" sz="1000" dirty="0" smtClean="0"/>
            </a:br>
            <a:endParaRPr lang="es-ES" sz="1000" dirty="0" smtClean="0"/>
          </a:p>
          <a:p>
            <a:pPr marL="457200" lvl="0" indent="-342900">
              <a:buSzPts val="1800"/>
              <a:buChar char="●"/>
            </a:pPr>
            <a:r>
              <a:rPr lang="es-ES" sz="1000" dirty="0" smtClean="0"/>
              <a:t>Estos comandos hacen que </a:t>
            </a:r>
            <a:r>
              <a:rPr lang="es-ES" sz="1000" dirty="0" err="1" smtClean="0"/>
              <a:t>git</a:t>
            </a:r>
            <a:r>
              <a:rPr lang="es-ES" sz="1000" dirty="0" smtClean="0"/>
              <a:t> (a diferencia de mercurial) no sea un sistema fiable de auditoría para la Gestión de la Configuración</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Amend</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dirty="0" smtClean="0"/>
              <a:t>Permite realizar una corrección del último </a:t>
            </a:r>
            <a:r>
              <a:rPr lang="es-ES" dirty="0" err="1" smtClean="0"/>
              <a:t>commit</a:t>
            </a:r>
            <a:endParaRPr lang="es-ES" dirty="0" smtClean="0"/>
          </a:p>
          <a:p>
            <a:pPr marL="457200" lvl="0" indent="-342900">
              <a:buSzPts val="1800"/>
              <a:buChar char="●"/>
            </a:pPr>
            <a:r>
              <a:rPr lang="es-ES" dirty="0" smtClean="0"/>
              <a:t>Es seguro mientras no hayamos compartido con </a:t>
            </a:r>
            <a:r>
              <a:rPr lang="es-ES" b="1" dirty="0" err="1" smtClean="0"/>
              <a:t>push</a:t>
            </a:r>
            <a:r>
              <a:rPr lang="es-ES" dirty="0" smtClean="0"/>
              <a:t> nuestro </a:t>
            </a:r>
            <a:r>
              <a:rPr lang="es-ES" dirty="0" err="1" smtClean="0"/>
              <a:t>commit</a:t>
            </a:r>
            <a:r>
              <a:rPr lang="es-ES" dirty="0" smtClean="0"/>
              <a:t>.</a:t>
            </a:r>
          </a:p>
          <a:p>
            <a:pPr marL="914400" lvl="1" indent="-317500">
              <a:buSzPts val="1400"/>
              <a:buChar char="○"/>
            </a:pPr>
            <a:r>
              <a:rPr lang="es-ES" dirty="0" smtClean="0"/>
              <a:t>Reescribir la historia es aceptable si sabes lo que estás haciendo</a:t>
            </a:r>
          </a:p>
          <a:p>
            <a:pPr marL="914400" lvl="1" indent="-317500">
              <a:buSzPts val="1400"/>
              <a:buChar char="○"/>
            </a:pPr>
            <a:r>
              <a:rPr lang="es-ES" dirty="0" smtClean="0"/>
              <a:t>Reescribir la historia de otros sin avisar, aparte de ganarte una posible paliza XD, puedes volver loco al equipo</a:t>
            </a:r>
            <a:br>
              <a:rPr lang="es-ES" dirty="0" smtClean="0"/>
            </a:br>
            <a:r>
              <a:rPr lang="es-ES" dirty="0" smtClean="0"/>
              <a:t/>
            </a:r>
            <a:br>
              <a:rPr lang="es-ES" dirty="0" smtClean="0"/>
            </a:br>
            <a:r>
              <a:rPr lang="es-ES" dirty="0" err="1" smtClean="0"/>
              <a:t>git</a:t>
            </a:r>
            <a:r>
              <a:rPr lang="es-ES" dirty="0" smtClean="0"/>
              <a:t> </a:t>
            </a:r>
            <a:r>
              <a:rPr lang="es-ES" dirty="0" err="1" smtClean="0"/>
              <a:t>commit</a:t>
            </a:r>
            <a:r>
              <a:rPr lang="es-ES" dirty="0" smtClean="0"/>
              <a:t> -m “</a:t>
            </a:r>
            <a:r>
              <a:rPr lang="es-ES" dirty="0" err="1" smtClean="0"/>
              <a:t>First</a:t>
            </a:r>
            <a:r>
              <a:rPr lang="es-ES" dirty="0" smtClean="0"/>
              <a:t> </a:t>
            </a:r>
            <a:r>
              <a:rPr lang="es-ES" dirty="0" err="1" smtClean="0"/>
              <a:t>Commit</a:t>
            </a:r>
            <a:r>
              <a:rPr lang="es-ES" dirty="0" smtClean="0"/>
              <a:t>”</a:t>
            </a:r>
            <a:br>
              <a:rPr lang="es-ES" dirty="0" smtClean="0"/>
            </a:br>
            <a:r>
              <a:rPr lang="es-ES" dirty="0" err="1" smtClean="0"/>
              <a:t>git</a:t>
            </a:r>
            <a:r>
              <a:rPr lang="es-ES" dirty="0" smtClean="0"/>
              <a:t> </a:t>
            </a:r>
            <a:r>
              <a:rPr lang="es-ES" dirty="0" err="1" smtClean="0"/>
              <a:t>add</a:t>
            </a:r>
            <a:r>
              <a:rPr lang="es-ES" dirty="0" smtClean="0"/>
              <a:t> file2</a:t>
            </a:r>
            <a:br>
              <a:rPr lang="es-ES" dirty="0" smtClean="0"/>
            </a:br>
            <a:r>
              <a:rPr lang="es-ES" dirty="0" err="1" smtClean="0"/>
              <a:t>git</a:t>
            </a:r>
            <a:r>
              <a:rPr lang="es-ES" dirty="0" smtClean="0"/>
              <a:t> </a:t>
            </a:r>
            <a:r>
              <a:rPr lang="es-ES" dirty="0" err="1" smtClean="0"/>
              <a:t>commit</a:t>
            </a:r>
            <a:r>
              <a:rPr lang="es-ES" dirty="0" smtClean="0"/>
              <a:t> -</a:t>
            </a:r>
            <a:r>
              <a:rPr lang="es-ES" dirty="0" err="1" smtClean="0"/>
              <a:t>amend</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Revert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dirty="0" smtClean="0"/>
              <a:t>Permite corregir N </a:t>
            </a:r>
            <a:r>
              <a:rPr lang="es-ES" dirty="0" err="1" smtClean="0"/>
              <a:t>commits</a:t>
            </a:r>
            <a:r>
              <a:rPr lang="es-ES" dirty="0" smtClean="0"/>
              <a:t> (generalmente los N últimos)</a:t>
            </a:r>
          </a:p>
          <a:p>
            <a:pPr marL="914400" lvl="1" indent="-317500">
              <a:buSzPts val="1400"/>
              <a:buChar char="○"/>
            </a:pPr>
            <a:r>
              <a:rPr lang="es-ES" dirty="0" err="1" smtClean="0"/>
              <a:t>git</a:t>
            </a:r>
            <a:r>
              <a:rPr lang="es-ES" dirty="0" smtClean="0"/>
              <a:t> </a:t>
            </a:r>
            <a:r>
              <a:rPr lang="es-ES" dirty="0" err="1" smtClean="0"/>
              <a:t>revert</a:t>
            </a:r>
            <a:r>
              <a:rPr lang="es-ES" dirty="0" smtClean="0"/>
              <a:t> &lt;</a:t>
            </a:r>
            <a:r>
              <a:rPr lang="es-ES" dirty="0" err="1" smtClean="0"/>
              <a:t>commit</a:t>
            </a:r>
            <a:r>
              <a:rPr lang="es-ES" dirty="0" smtClean="0"/>
              <a:t>&gt; &lt;</a:t>
            </a:r>
            <a:r>
              <a:rPr lang="es-ES" dirty="0" err="1" smtClean="0"/>
              <a:t>commit</a:t>
            </a:r>
            <a:r>
              <a:rPr lang="es-ES" dirty="0" smtClean="0"/>
              <a:t>&gt;</a:t>
            </a:r>
            <a:br>
              <a:rPr lang="es-ES" dirty="0" smtClean="0"/>
            </a:br>
            <a:r>
              <a:rPr lang="es-ES" dirty="0" smtClean="0"/>
              <a:t>Realiza un nuevo </a:t>
            </a:r>
            <a:r>
              <a:rPr lang="es-ES" dirty="0" err="1" smtClean="0"/>
              <a:t>commit</a:t>
            </a:r>
            <a:r>
              <a:rPr lang="es-ES" dirty="0" smtClean="0"/>
              <a:t>, lo que se conoce como un “</a:t>
            </a:r>
            <a:r>
              <a:rPr lang="es-ES" dirty="0" err="1" smtClean="0"/>
              <a:t>contracommit</a:t>
            </a:r>
            <a:r>
              <a:rPr lang="es-ES" dirty="0" smtClean="0"/>
              <a:t>”</a:t>
            </a:r>
            <a:br>
              <a:rPr lang="es-ES" dirty="0" smtClean="0"/>
            </a:br>
            <a:endParaRPr lang="es-ES" dirty="0" smtClean="0"/>
          </a:p>
          <a:p>
            <a:pPr marL="914400" lvl="1" indent="-317500">
              <a:buSzPts val="1400"/>
              <a:buChar char="○"/>
            </a:pPr>
            <a:r>
              <a:rPr lang="es-ES" dirty="0" err="1" smtClean="0"/>
              <a:t>git</a:t>
            </a:r>
            <a:r>
              <a:rPr lang="es-ES" dirty="0" smtClean="0"/>
              <a:t> </a:t>
            </a:r>
            <a:r>
              <a:rPr lang="es-ES" dirty="0" err="1" smtClean="0"/>
              <a:t>revert</a:t>
            </a:r>
            <a:r>
              <a:rPr lang="es-ES" dirty="0" smtClean="0"/>
              <a:t> HEAD~3</a:t>
            </a:r>
            <a:br>
              <a:rPr lang="es-ES" dirty="0" smtClean="0"/>
            </a:br>
            <a:endParaRPr lang="es-ES" dirty="0" smtClean="0"/>
          </a:p>
          <a:p>
            <a:pPr marL="914400" lvl="1" indent="-317500">
              <a:buSzPts val="1400"/>
              <a:buChar char="○"/>
            </a:pPr>
            <a:r>
              <a:rPr lang="es-ES" dirty="0" err="1" smtClean="0"/>
              <a:t>git</a:t>
            </a:r>
            <a:r>
              <a:rPr lang="es-ES" dirty="0" smtClean="0"/>
              <a:t> </a:t>
            </a:r>
            <a:r>
              <a:rPr lang="es-ES" dirty="0" err="1" smtClean="0"/>
              <a:t>revert</a:t>
            </a:r>
            <a:r>
              <a:rPr lang="es-ES" dirty="0" smtClean="0"/>
              <a:t> master~5..master~2</a:t>
            </a:r>
            <a:br>
              <a:rPr lang="es-ES" dirty="0" smtClean="0"/>
            </a:br>
            <a:r>
              <a:rPr lang="es-ES" dirty="0" smtClean="0"/>
              <a:t>Revierte un rango de </a:t>
            </a:r>
            <a:r>
              <a:rPr lang="es-ES" dirty="0" err="1" smtClean="0"/>
              <a:t>commits</a:t>
            </a:r>
            <a:r>
              <a:rPr lang="es-ES" dirty="0" smtClean="0"/>
              <a:t> en una rama, desde el 5º por la cola, hasta el 2º por la cola</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Deshaciendo cambios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04800">
              <a:buSzPts val="1200"/>
              <a:buChar char="●"/>
            </a:pPr>
            <a:r>
              <a:rPr lang="es-ES" sz="1000" dirty="0" smtClean="0"/>
              <a:t>Reemplaza los cambios en tu directorio de trabajo con el último contenido del HEAD</a:t>
            </a:r>
          </a:p>
          <a:p>
            <a:pPr marL="457200" lvl="0" indent="-304800">
              <a:buSzPts val="1200"/>
              <a:buChar char="●"/>
            </a:pPr>
            <a:r>
              <a:rPr lang="es-ES" sz="1000" dirty="0" smtClean="0"/>
              <a:t>Revierte los cambios a un fichero, recupera el original y se pierden los cambios</a:t>
            </a:r>
            <a:br>
              <a:rPr lang="es-ES" sz="1000" dirty="0" smtClean="0"/>
            </a:br>
            <a:r>
              <a:rPr lang="es-ES" sz="1000" b="1" dirty="0" err="1" smtClean="0"/>
              <a:t>git</a:t>
            </a:r>
            <a:r>
              <a:rPr lang="es-ES" sz="1000" b="1" dirty="0" smtClean="0"/>
              <a:t> </a:t>
            </a:r>
            <a:r>
              <a:rPr lang="es-ES" sz="1000" b="1" dirty="0" err="1" smtClean="0"/>
              <a:t>checkout</a:t>
            </a:r>
            <a:r>
              <a:rPr lang="es-ES" sz="1000" b="1" dirty="0" smtClean="0"/>
              <a:t> -- &lt;archivo&gt;</a:t>
            </a:r>
          </a:p>
          <a:p>
            <a:pPr marL="457200" lvl="0" indent="-304800">
              <a:buSzPts val="1200"/>
              <a:buChar char="●"/>
            </a:pPr>
            <a:r>
              <a:rPr lang="es-ES" sz="1000" dirty="0" smtClean="0"/>
              <a:t>También tenemos otra forma más “heavy”, si queremos deshacer todos los cambios locales y </a:t>
            </a:r>
            <a:r>
              <a:rPr lang="es-ES" sz="1000" dirty="0" err="1" smtClean="0"/>
              <a:t>commits</a:t>
            </a:r>
            <a:r>
              <a:rPr lang="es-ES" sz="1000" dirty="0" smtClean="0"/>
              <a:t>, podemos traer la última versión del servidor y apuntar a la copia local principal así:</a:t>
            </a:r>
            <a:br>
              <a:rPr lang="es-ES" sz="1000" dirty="0" smtClean="0"/>
            </a:br>
            <a:r>
              <a:rPr lang="es-ES" sz="1000" dirty="0" smtClean="0"/>
              <a:t>1º) </a:t>
            </a:r>
            <a:r>
              <a:rPr lang="es-ES" sz="1000" b="1" dirty="0" err="1" smtClean="0"/>
              <a:t>git</a:t>
            </a:r>
            <a:r>
              <a:rPr lang="es-ES" sz="1000" b="1" dirty="0" smtClean="0"/>
              <a:t> </a:t>
            </a:r>
            <a:r>
              <a:rPr lang="es-ES" sz="1000" b="1" dirty="0" err="1" smtClean="0"/>
              <a:t>fetch</a:t>
            </a:r>
            <a:r>
              <a:rPr lang="es-ES" sz="1000" b="1" dirty="0" smtClean="0"/>
              <a:t> </a:t>
            </a:r>
            <a:r>
              <a:rPr lang="es-ES" sz="1000" b="1" dirty="0" err="1" smtClean="0"/>
              <a:t>origin</a:t>
            </a:r>
            <a:r>
              <a:rPr lang="es-ES" sz="1000" dirty="0" smtClean="0"/>
              <a:t/>
            </a:r>
            <a:br>
              <a:rPr lang="es-ES" sz="1000" dirty="0" smtClean="0"/>
            </a:br>
            <a:r>
              <a:rPr lang="es-ES" sz="1000" dirty="0" smtClean="0"/>
              <a:t>2º) </a:t>
            </a:r>
            <a:r>
              <a:rPr lang="es-ES" sz="1000" b="1" dirty="0" err="1" smtClean="0"/>
              <a:t>git</a:t>
            </a:r>
            <a:r>
              <a:rPr lang="es-ES" sz="1000" b="1" dirty="0" smtClean="0"/>
              <a:t> </a:t>
            </a:r>
            <a:r>
              <a:rPr lang="es-ES" sz="1000" b="1" dirty="0" err="1" smtClean="0"/>
              <a:t>reset</a:t>
            </a:r>
            <a:r>
              <a:rPr lang="es-ES" sz="1000" b="1" dirty="0" smtClean="0"/>
              <a:t> --</a:t>
            </a:r>
            <a:r>
              <a:rPr lang="es-ES" sz="1000" b="1" dirty="0" err="1" smtClean="0"/>
              <a:t>hard</a:t>
            </a:r>
            <a:r>
              <a:rPr lang="es-ES" sz="1000" b="1" dirty="0" smtClean="0"/>
              <a:t> </a:t>
            </a:r>
            <a:r>
              <a:rPr lang="es-ES" sz="1000" b="1" dirty="0" err="1" smtClean="0"/>
              <a:t>origin</a:t>
            </a:r>
            <a:r>
              <a:rPr lang="es-ES" sz="1000" b="1" dirty="0" smtClean="0"/>
              <a:t>/</a:t>
            </a:r>
            <a:r>
              <a:rPr lang="es-ES" sz="1000" b="1" dirty="0" err="1" smtClean="0"/>
              <a:t>master</a:t>
            </a:r>
            <a:endParaRPr lang="es-ES" sz="1000" b="1" dirty="0" smtClean="0"/>
          </a:p>
          <a:p>
            <a:pPr marL="457200" lvl="0" indent="-304800">
              <a:buSzPts val="1200"/>
              <a:buChar char="●"/>
            </a:pPr>
            <a:r>
              <a:rPr lang="es-ES" sz="1000" dirty="0" smtClean="0"/>
              <a:t>Artículo interesante: http://rogerdudler.github.io/git-guide/index.es.html</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reset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6250978" cy="2213389"/>
          </a:xfrm>
          <a:prstGeom prst="rect">
            <a:avLst/>
          </a:prstGeom>
          <a:noFill/>
        </p:spPr>
        <p:txBody>
          <a:bodyPr wrap="square" numCol="1" spcCol="360000" rtlCol="0">
            <a:noAutofit/>
          </a:bodyPr>
          <a:lstStyle/>
          <a:p>
            <a:pPr marL="457200" lvl="0" indent="-342900">
              <a:buSzPts val="1800"/>
              <a:buChar char="●"/>
            </a:pPr>
            <a:r>
              <a:rPr lang="es-ES" sz="1000" dirty="0" smtClean="0"/>
              <a:t>Deshace cambios volviendo a un estado anterior</a:t>
            </a:r>
            <a:br>
              <a:rPr lang="es-ES" sz="1000" dirty="0" smtClean="0"/>
            </a:br>
            <a:endParaRPr lang="es-ES" sz="1000" dirty="0" smtClean="0"/>
          </a:p>
          <a:p>
            <a:pPr marL="457200" lvl="0" indent="-342900">
              <a:buClr>
                <a:srgbClr val="FF0000"/>
              </a:buClr>
              <a:buSzPts val="1800"/>
              <a:buChar char="●"/>
            </a:pPr>
            <a:r>
              <a:rPr lang="es-ES" sz="1000" dirty="0" smtClean="0">
                <a:solidFill>
                  <a:srgbClr val="FF0000"/>
                </a:solidFill>
              </a:rPr>
              <a:t>Peligro: ¡¡¡Se pueden perder los cambios locales si no han sido registrados con un </a:t>
            </a:r>
            <a:r>
              <a:rPr lang="es-ES" sz="1000" dirty="0" err="1" smtClean="0">
                <a:solidFill>
                  <a:srgbClr val="FF0000"/>
                </a:solidFill>
              </a:rPr>
              <a:t>commit</a:t>
            </a:r>
            <a:r>
              <a:rPr lang="es-ES" sz="1000" dirty="0" smtClean="0">
                <a:solidFill>
                  <a:srgbClr val="FF0000"/>
                </a:solidFill>
              </a:rPr>
              <a:t>!!!</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Deshaciendo </a:t>
            </a:r>
            <a:r>
              <a:rPr lang="es-ES" sz="1800" b="1" dirty="0" err="1" smtClean="0">
                <a:solidFill>
                  <a:srgbClr val="FF0000"/>
                </a:solidFill>
                <a:latin typeface="Pluto Sans Heavy"/>
                <a:ea typeface="Neo Tech Std" charset="0"/>
                <a:cs typeface="Pluto Sans Heavy"/>
              </a:rPr>
              <a:t>commits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3" y="1284884"/>
            <a:ext cx="3168342" cy="3217843"/>
          </a:xfrm>
          <a:prstGeom prst="rect">
            <a:avLst/>
          </a:prstGeom>
          <a:noFill/>
        </p:spPr>
        <p:txBody>
          <a:bodyPr wrap="square" numCol="1" spcCol="360000" rtlCol="0">
            <a:noAutofit/>
          </a:bodyPr>
          <a:lstStyle/>
          <a:p>
            <a:pPr marL="457200" lvl="0" indent="-304800">
              <a:buSzPts val="1200"/>
              <a:buChar char="●"/>
            </a:pPr>
            <a:r>
              <a:rPr lang="es-ES" sz="1000" dirty="0" smtClean="0"/>
              <a:t>Hemos modificado un archivo y este se encuentra en fase de preparación “</a:t>
            </a:r>
            <a:r>
              <a:rPr lang="es-ES" sz="1000" dirty="0" err="1" smtClean="0"/>
              <a:t>staged</a:t>
            </a:r>
            <a:r>
              <a:rPr lang="es-ES" sz="1000" dirty="0" smtClean="0"/>
              <a:t>”:</a:t>
            </a:r>
            <a:br>
              <a:rPr lang="es-ES" sz="1000" dirty="0" smtClean="0"/>
            </a:br>
            <a:r>
              <a:rPr lang="es-ES" sz="1000" b="1" dirty="0" err="1" smtClean="0"/>
              <a:t>git</a:t>
            </a:r>
            <a:r>
              <a:rPr lang="es-ES" sz="1000" b="1" dirty="0" smtClean="0"/>
              <a:t> </a:t>
            </a:r>
            <a:r>
              <a:rPr lang="es-ES" sz="1000" b="1" dirty="0" err="1" smtClean="0"/>
              <a:t>reset</a:t>
            </a:r>
            <a:r>
              <a:rPr lang="es-ES" sz="1000" b="1" dirty="0" smtClean="0"/>
              <a:t> HEAD</a:t>
            </a:r>
            <a:r>
              <a:rPr lang="es-ES" sz="1000" dirty="0" smtClean="0"/>
              <a:t> &lt;archivo&gt;</a:t>
            </a:r>
          </a:p>
          <a:p>
            <a:pPr marL="457200" lvl="0" indent="-304800">
              <a:buSzPts val="1200"/>
              <a:buChar char="●"/>
            </a:pPr>
            <a:r>
              <a:rPr lang="es-ES" sz="1000" dirty="0" smtClean="0"/>
              <a:t>Hemos modificado un archivo y le hemos realizado un </a:t>
            </a:r>
            <a:r>
              <a:rPr lang="es-ES" sz="1000" dirty="0" err="1" smtClean="0"/>
              <a:t>commit</a:t>
            </a:r>
            <a:r>
              <a:rPr lang="es-ES" sz="1000" dirty="0" smtClean="0"/>
              <a:t>, queremos deshacer el </a:t>
            </a:r>
            <a:r>
              <a:rPr lang="es-ES" sz="1000" dirty="0" err="1" smtClean="0"/>
              <a:t>commit</a:t>
            </a:r>
            <a:r>
              <a:rPr lang="es-ES" sz="1000" dirty="0" smtClean="0"/>
              <a:t> perdiendo las modificaciones (</a:t>
            </a:r>
            <a:r>
              <a:rPr lang="es-ES" sz="1000" dirty="0" err="1" smtClean="0"/>
              <a:t>Ctrl</a:t>
            </a:r>
            <a:r>
              <a:rPr lang="es-ES" sz="1000" dirty="0" smtClean="0"/>
              <a:t> + Z):</a:t>
            </a:r>
            <a:br>
              <a:rPr lang="es-ES" sz="1000" dirty="0" smtClean="0"/>
            </a:br>
            <a:r>
              <a:rPr lang="es-ES" sz="1000" b="1" dirty="0" err="1" smtClean="0"/>
              <a:t>git</a:t>
            </a:r>
            <a:r>
              <a:rPr lang="es-ES" sz="1000" b="1" dirty="0" smtClean="0"/>
              <a:t> </a:t>
            </a:r>
            <a:r>
              <a:rPr lang="es-ES" sz="1000" b="1" dirty="0" err="1" smtClean="0"/>
              <a:t>reset</a:t>
            </a:r>
            <a:r>
              <a:rPr lang="es-ES" sz="1000" b="1" dirty="0" smtClean="0"/>
              <a:t> --</a:t>
            </a:r>
            <a:r>
              <a:rPr lang="es-ES" sz="1000" b="1" dirty="0" err="1" smtClean="0"/>
              <a:t>hard</a:t>
            </a:r>
            <a:r>
              <a:rPr lang="es-ES" sz="1000" b="1" dirty="0" smtClean="0"/>
              <a:t> HEAD~1</a:t>
            </a:r>
          </a:p>
          <a:p>
            <a:pPr marL="457200" lvl="0" indent="-342900">
              <a:buSzPts val="1800"/>
              <a:buChar char="●"/>
            </a:pPr>
            <a:r>
              <a:rPr lang="es-ES" sz="1000" dirty="0" smtClean="0"/>
              <a:t>Hemos modificado un archivo y le hemos realizado un </a:t>
            </a:r>
            <a:r>
              <a:rPr lang="es-ES" sz="1000" dirty="0" err="1" smtClean="0"/>
              <a:t>commit</a:t>
            </a:r>
            <a:r>
              <a:rPr lang="es-ES" sz="1000" dirty="0" smtClean="0"/>
              <a:t>, queremos deshacer el </a:t>
            </a:r>
            <a:r>
              <a:rPr lang="es-ES" sz="1000" dirty="0" err="1" smtClean="0"/>
              <a:t>commit</a:t>
            </a:r>
            <a:r>
              <a:rPr lang="es-ES" sz="1000" dirty="0" smtClean="0"/>
              <a:t> pero conservando las modificaciones:</a:t>
            </a:r>
            <a:br>
              <a:rPr lang="es-ES" sz="1000" dirty="0" smtClean="0"/>
            </a:br>
            <a:r>
              <a:rPr lang="es-ES" sz="1000" b="1" dirty="0" err="1" smtClean="0"/>
              <a:t>git</a:t>
            </a:r>
            <a:r>
              <a:rPr lang="es-ES" sz="1000" b="1" dirty="0" smtClean="0"/>
              <a:t> </a:t>
            </a:r>
            <a:r>
              <a:rPr lang="es-ES" sz="1000" b="1" dirty="0" err="1" smtClean="0"/>
              <a:t>reset</a:t>
            </a:r>
            <a:r>
              <a:rPr lang="es-ES" sz="1000" b="1" dirty="0" smtClean="0"/>
              <a:t> HEAD~1</a:t>
            </a:r>
          </a:p>
          <a:p>
            <a:pPr marL="457200" lvl="0" indent="-342900">
              <a:buSzPts val="1800"/>
              <a:buChar char="●"/>
            </a:pPr>
            <a:r>
              <a:rPr lang="es-ES" sz="1000" dirty="0" smtClean="0"/>
              <a:t>Igual que la anterior, pero mantiene los ficheros en “</a:t>
            </a:r>
            <a:r>
              <a:rPr lang="es-ES" sz="1000" dirty="0" err="1" smtClean="0"/>
              <a:t>staged</a:t>
            </a:r>
            <a:r>
              <a:rPr lang="es-ES" sz="1000" dirty="0" smtClean="0"/>
              <a:t>” listo para hacer </a:t>
            </a:r>
            <a:r>
              <a:rPr lang="es-ES" sz="1000" dirty="0" err="1" smtClean="0"/>
              <a:t>commit</a:t>
            </a:r>
            <a:r>
              <a:rPr lang="es-ES" sz="1000" dirty="0" smtClean="0"/>
              <a:t> de nuevo:</a:t>
            </a:r>
            <a:br>
              <a:rPr lang="es-ES" sz="1000" dirty="0" smtClean="0"/>
            </a:br>
            <a:r>
              <a:rPr lang="es-ES" sz="1000" b="1" dirty="0" err="1" smtClean="0"/>
              <a:t>git</a:t>
            </a:r>
            <a:r>
              <a:rPr lang="es-ES" sz="1000" b="1" dirty="0" smtClean="0"/>
              <a:t> </a:t>
            </a:r>
            <a:r>
              <a:rPr lang="es-ES" sz="1000" b="1" dirty="0" err="1" smtClean="0"/>
              <a:t>reset</a:t>
            </a:r>
            <a:r>
              <a:rPr lang="es-ES" sz="1000" b="1" dirty="0" smtClean="0"/>
              <a:t> --</a:t>
            </a:r>
            <a:r>
              <a:rPr lang="es-ES" sz="1000" b="1" dirty="0" err="1" smtClean="0"/>
              <a:t>soft</a:t>
            </a:r>
            <a:r>
              <a:rPr lang="es-ES" sz="1000" b="1" dirty="0" smtClean="0"/>
              <a:t> HEAD~1</a:t>
            </a:r>
            <a:endParaRPr lang="es-ES" sz="1000" dirty="0" smtClean="0"/>
          </a:p>
        </p:txBody>
      </p:sp>
      <p:pic>
        <p:nvPicPr>
          <p:cNvPr id="5" name="Google Shape;698;p104"/>
          <p:cNvPicPr preferRelativeResize="0"/>
          <p:nvPr/>
        </p:nvPicPr>
        <p:blipFill>
          <a:blip r:embed="rId3">
            <a:alphaModFix/>
          </a:blip>
          <a:stretch>
            <a:fillRect/>
          </a:stretch>
        </p:blipFill>
        <p:spPr>
          <a:xfrm>
            <a:off x="5637996" y="1214001"/>
            <a:ext cx="3579751" cy="2572525"/>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Deshaciendo </a:t>
            </a:r>
            <a:r>
              <a:rPr lang="es-ES" sz="1800" b="1" dirty="0" err="1" smtClean="0">
                <a:solidFill>
                  <a:srgbClr val="FF0000"/>
                </a:solidFill>
                <a:latin typeface="Pluto Sans Heavy"/>
                <a:ea typeface="Neo Tech Std" charset="0"/>
                <a:cs typeface="Pluto Sans Heavy"/>
              </a:rPr>
              <a:t>commits</a:t>
            </a:r>
            <a:r>
              <a:rPr lang="es-ES" sz="1800" b="1" dirty="0" smtClean="0">
                <a:solidFill>
                  <a:srgbClr val="FF0000"/>
                </a:solidFill>
                <a:latin typeface="Pluto Sans Heavy"/>
                <a:ea typeface="Neo Tech Std" charset="0"/>
                <a:cs typeface="Pluto Sans Heavy"/>
              </a:rPr>
              <a:t> para re-fusionar</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2" y="1214001"/>
            <a:ext cx="6770523" cy="2083381"/>
          </a:xfrm>
          <a:prstGeom prst="rect">
            <a:avLst/>
          </a:prstGeom>
          <a:noFill/>
        </p:spPr>
        <p:txBody>
          <a:bodyPr wrap="square" numCol="1" spcCol="360000" rtlCol="0">
            <a:noAutofit/>
          </a:bodyPr>
          <a:lstStyle/>
          <a:p>
            <a:pPr lvl="0"/>
            <a:r>
              <a:rPr lang="es-ES" sz="1000" dirty="0" smtClean="0"/>
              <a:t>Muchas veces ocurre que realizamos </a:t>
            </a:r>
            <a:r>
              <a:rPr lang="es-ES" sz="1000" dirty="0" err="1" smtClean="0"/>
              <a:t>commits</a:t>
            </a:r>
            <a:r>
              <a:rPr lang="es-ES" sz="1000" dirty="0" smtClean="0"/>
              <a:t> “a mansalva”, más de los que en principio deberíamos, con lo que nuestra historia en el repositorio queda un poco “sucia” :D</a:t>
            </a:r>
          </a:p>
          <a:p>
            <a:pPr marL="457200" lvl="0" indent="-342900">
              <a:spcBef>
                <a:spcPts val="1600"/>
              </a:spcBef>
              <a:buSzPts val="1800"/>
              <a:buChar char="●"/>
            </a:pPr>
            <a:r>
              <a:rPr lang="es-ES" sz="1000" dirty="0" smtClean="0"/>
              <a:t>Si queremos deshacer y fusionar los últimos 6 </a:t>
            </a:r>
            <a:r>
              <a:rPr lang="es-ES" sz="1000" dirty="0" err="1" smtClean="0"/>
              <a:t>commits</a:t>
            </a:r>
            <a:r>
              <a:rPr lang="es-ES" sz="1000" dirty="0" smtClean="0"/>
              <a:t> por ejemplo:</a:t>
            </a:r>
            <a:br>
              <a:rPr lang="es-ES" sz="1000" dirty="0" smtClean="0"/>
            </a:br>
            <a:r>
              <a:rPr lang="es-ES" sz="1000" b="1" dirty="0" err="1" smtClean="0"/>
              <a:t>git</a:t>
            </a:r>
            <a:r>
              <a:rPr lang="es-ES" sz="1000" b="1" dirty="0" smtClean="0"/>
              <a:t> </a:t>
            </a:r>
            <a:r>
              <a:rPr lang="es-ES" sz="1000" b="1" dirty="0" err="1" smtClean="0"/>
              <a:t>reset</a:t>
            </a:r>
            <a:r>
              <a:rPr lang="es-ES" sz="1000" b="1" dirty="0" smtClean="0"/>
              <a:t> --</a:t>
            </a:r>
            <a:r>
              <a:rPr lang="es-ES" sz="1000" b="1" dirty="0" err="1" smtClean="0"/>
              <a:t>soft</a:t>
            </a:r>
            <a:r>
              <a:rPr lang="es-ES" sz="1000" b="1" dirty="0" smtClean="0"/>
              <a:t> HEAD~6</a:t>
            </a:r>
            <a:r>
              <a:rPr lang="es-ES" sz="1000" dirty="0" smtClean="0"/>
              <a:t/>
            </a:r>
            <a:br>
              <a:rPr lang="es-ES" sz="1000" dirty="0" smtClean="0"/>
            </a:br>
            <a:r>
              <a:rPr lang="es-ES" sz="1000" b="1" dirty="0" err="1" smtClean="0"/>
              <a:t>git</a:t>
            </a:r>
            <a:r>
              <a:rPr lang="es-ES" sz="1000" b="1" dirty="0" smtClean="0"/>
              <a:t> </a:t>
            </a:r>
            <a:r>
              <a:rPr lang="es-ES" sz="1000" b="1" dirty="0" err="1" smtClean="0"/>
              <a:t>commit</a:t>
            </a:r>
            <a:r>
              <a:rPr lang="es-ES" sz="1000" b="1" dirty="0" smtClean="0"/>
              <a:t> -m</a:t>
            </a:r>
            <a:r>
              <a:rPr lang="es-ES" sz="1000" dirty="0" smtClean="0"/>
              <a:t> “</a:t>
            </a:r>
            <a:r>
              <a:rPr lang="es-ES" sz="1000" dirty="0" err="1" smtClean="0"/>
              <a:t>Commit</a:t>
            </a:r>
            <a:r>
              <a:rPr lang="es-ES" sz="1000" dirty="0" smtClean="0"/>
              <a:t> </a:t>
            </a:r>
            <a:r>
              <a:rPr lang="es-ES" sz="1000" dirty="0" err="1" smtClean="0"/>
              <a:t>Message</a:t>
            </a:r>
            <a:r>
              <a:rPr lang="es-ES" sz="1000" dirty="0" smtClean="0"/>
              <a:t>”</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Clean</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2" y="1214001"/>
            <a:ext cx="6770523" cy="2083381"/>
          </a:xfrm>
          <a:prstGeom prst="rect">
            <a:avLst/>
          </a:prstGeom>
          <a:noFill/>
        </p:spPr>
        <p:txBody>
          <a:bodyPr wrap="square" numCol="1" spcCol="360000" rtlCol="0">
            <a:noAutofit/>
          </a:bodyPr>
          <a:lstStyle/>
          <a:p>
            <a:pPr marL="457200" lvl="0" indent="-342900">
              <a:buSzPts val="1800"/>
              <a:buChar char="●"/>
            </a:pPr>
            <a:r>
              <a:rPr lang="es-ES" sz="1000" dirty="0" smtClean="0"/>
              <a:t>Borra del directorio (recursivamente) todos los archivos fuera del control de </a:t>
            </a:r>
            <a:r>
              <a:rPr lang="es-ES" sz="1000" dirty="0" err="1" smtClean="0"/>
              <a:t>git</a:t>
            </a:r>
            <a:r>
              <a:rPr lang="es-ES" sz="1000" dirty="0" smtClean="0"/>
              <a:t> (los ficheros que están “</a:t>
            </a:r>
            <a:r>
              <a:rPr lang="es-ES" sz="1000" dirty="0" err="1" smtClean="0"/>
              <a:t>unstaged</a:t>
            </a:r>
            <a:r>
              <a:rPr lang="es-ES" sz="1000" dirty="0" smtClean="0"/>
              <a:t>”)</a:t>
            </a:r>
          </a:p>
          <a:p>
            <a:pPr lvl="0">
              <a:spcBef>
                <a:spcPts val="1600"/>
              </a:spcBef>
              <a:spcAft>
                <a:spcPts val="1600"/>
              </a:spcAft>
            </a:pPr>
            <a:r>
              <a:rPr lang="es-ES" sz="1000" dirty="0" smtClean="0"/>
              <a:t>	</a:t>
            </a:r>
            <a:r>
              <a:rPr lang="es-ES" sz="1000" dirty="0" err="1" smtClean="0"/>
              <a:t>git</a:t>
            </a:r>
            <a:r>
              <a:rPr lang="es-ES" sz="1000" dirty="0" smtClean="0"/>
              <a:t> </a:t>
            </a:r>
            <a:r>
              <a:rPr lang="es-ES" sz="1000" dirty="0" err="1" smtClean="0"/>
              <a:t>clean</a:t>
            </a:r>
            <a:r>
              <a:rPr lang="es-ES" sz="1000" dirty="0" smtClean="0"/>
              <a:t> -f</a:t>
            </a:r>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Rebase</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2" y="1214001"/>
            <a:ext cx="6770523" cy="2083381"/>
          </a:xfrm>
          <a:prstGeom prst="rect">
            <a:avLst/>
          </a:prstGeom>
          <a:noFill/>
        </p:spPr>
        <p:txBody>
          <a:bodyPr wrap="square" numCol="1" spcCol="360000" rtlCol="0">
            <a:noAutofit/>
          </a:bodyPr>
          <a:lstStyle/>
          <a:p>
            <a:pPr marL="457200" lvl="0" indent="-342900">
              <a:buSzPts val="1800"/>
              <a:buChar char="●"/>
            </a:pPr>
            <a:r>
              <a:rPr lang="es-ES" dirty="0" smtClean="0"/>
              <a:t>Se podría decir que es una forma diferente de “fusión”</a:t>
            </a:r>
          </a:p>
          <a:p>
            <a:pPr marL="457200" lvl="0" indent="-342900">
              <a:buSzPts val="1800"/>
              <a:buChar char="●"/>
            </a:pPr>
            <a:r>
              <a:rPr lang="es-ES" dirty="0" smtClean="0"/>
              <a:t>Mueve una rama de modo que tenga una nueva base</a:t>
            </a:r>
          </a:p>
          <a:p>
            <a:pPr marL="457200" lvl="0" indent="-342900">
              <a:buClr>
                <a:srgbClr val="FF0000"/>
              </a:buClr>
              <a:buSzPts val="1800"/>
              <a:buChar char="●"/>
            </a:pPr>
            <a:r>
              <a:rPr lang="es-ES" b="1" dirty="0" smtClean="0">
                <a:solidFill>
                  <a:srgbClr val="FF0000"/>
                </a:solidFill>
              </a:rPr>
              <a:t>¡Jamás uses rebase con historia publicada!</a:t>
            </a:r>
          </a:p>
          <a:p>
            <a:pPr marL="914400" lvl="1" indent="-317500">
              <a:buClr>
                <a:srgbClr val="FF0000"/>
              </a:buClr>
              <a:buSzPts val="1400"/>
              <a:buChar char="○"/>
            </a:pPr>
            <a:r>
              <a:rPr lang="es-ES" b="1" dirty="0" smtClean="0">
                <a:solidFill>
                  <a:srgbClr val="FF0000"/>
                </a:solidFill>
              </a:rPr>
              <a:t>Holocausto Nuclear Garantizado!!!</a:t>
            </a:r>
            <a:br>
              <a:rPr lang="es-ES" b="1" dirty="0" smtClean="0">
                <a:solidFill>
                  <a:srgbClr val="FF0000"/>
                </a:solidFill>
              </a:rPr>
            </a:br>
            <a:endParaRPr lang="es-ES" b="1" dirty="0" smtClean="0">
              <a:solidFill>
                <a:srgbClr val="FF0000"/>
              </a:solidFill>
            </a:endParaRPr>
          </a:p>
          <a:p>
            <a:pPr lvl="0">
              <a:spcBef>
                <a:spcPts val="1600"/>
              </a:spcBef>
              <a:spcAft>
                <a:spcPts val="1600"/>
              </a:spcAft>
            </a:pPr>
            <a:r>
              <a:rPr lang="es-ES" b="1" dirty="0" smtClean="0">
                <a:solidFill>
                  <a:srgbClr val="000000"/>
                </a:solidFill>
              </a:rPr>
              <a:t>	</a:t>
            </a:r>
            <a:r>
              <a:rPr lang="es-ES" dirty="0" err="1" smtClean="0">
                <a:solidFill>
                  <a:srgbClr val="000000"/>
                </a:solidFill>
              </a:rPr>
              <a:t>git</a:t>
            </a:r>
            <a:r>
              <a:rPr lang="es-ES" dirty="0" smtClean="0">
                <a:solidFill>
                  <a:srgbClr val="000000"/>
                </a:solidFill>
              </a:rPr>
              <a:t> rebase &lt;base&gt;</a:t>
            </a:r>
            <a:br>
              <a:rPr lang="es-ES" dirty="0" smtClean="0">
                <a:solidFill>
                  <a:srgbClr val="000000"/>
                </a:solidFill>
              </a:rPr>
            </a:br>
            <a:r>
              <a:rPr lang="es-ES" dirty="0" smtClean="0">
                <a:solidFill>
                  <a:srgbClr val="000000"/>
                </a:solidFill>
              </a:rPr>
              <a:t>	Ej.: Posicionándome en la rama </a:t>
            </a:r>
            <a:r>
              <a:rPr lang="es-ES" dirty="0" err="1" smtClean="0">
                <a:solidFill>
                  <a:srgbClr val="000000"/>
                </a:solidFill>
              </a:rPr>
              <a:t>feature</a:t>
            </a:r>
            <a:r>
              <a:rPr lang="es-ES" dirty="0" smtClean="0">
                <a:solidFill>
                  <a:srgbClr val="000000"/>
                </a:solidFill>
              </a:rPr>
              <a:t>,</a:t>
            </a:r>
            <a:br>
              <a:rPr lang="es-ES" dirty="0" smtClean="0">
                <a:solidFill>
                  <a:srgbClr val="000000"/>
                </a:solidFill>
              </a:rPr>
            </a:br>
            <a:r>
              <a:rPr lang="es-ES" dirty="0" smtClean="0">
                <a:solidFill>
                  <a:srgbClr val="000000"/>
                </a:solidFill>
              </a:rPr>
              <a:t>	aplico el rebase contra la rama </a:t>
            </a:r>
            <a:r>
              <a:rPr lang="es-ES" dirty="0" err="1" smtClean="0">
                <a:solidFill>
                  <a:srgbClr val="000000"/>
                </a:solidFill>
              </a:rPr>
              <a:t>master</a:t>
            </a:r>
            <a:r>
              <a:rPr lang="es-ES" dirty="0" smtClean="0">
                <a:solidFill>
                  <a:srgbClr val="000000"/>
                </a:solidFill>
              </a:rPr>
              <a:t>:</a:t>
            </a:r>
            <a:br>
              <a:rPr lang="es-ES" dirty="0" smtClean="0">
                <a:solidFill>
                  <a:srgbClr val="000000"/>
                </a:solidFill>
              </a:rPr>
            </a:br>
            <a:r>
              <a:rPr lang="es-ES" dirty="0" smtClean="0">
                <a:solidFill>
                  <a:srgbClr val="000000"/>
                </a:solidFill>
              </a:rPr>
              <a:t>	</a:t>
            </a:r>
            <a:r>
              <a:rPr lang="es-ES" dirty="0" err="1" smtClean="0">
                <a:solidFill>
                  <a:srgbClr val="000000"/>
                </a:solidFill>
              </a:rPr>
              <a:t>git</a:t>
            </a:r>
            <a:r>
              <a:rPr lang="es-ES" dirty="0" smtClean="0">
                <a:solidFill>
                  <a:srgbClr val="000000"/>
                </a:solidFill>
              </a:rPr>
              <a:t> rebase </a:t>
            </a:r>
            <a:r>
              <a:rPr lang="es-ES" dirty="0" err="1" smtClean="0">
                <a:solidFill>
                  <a:srgbClr val="000000"/>
                </a:solidFill>
              </a:rPr>
              <a:t>master</a:t>
            </a:r>
            <a:endParaRPr lang="es-ES" sz="1000" dirty="0" smtClean="0"/>
          </a:p>
        </p:txBody>
      </p:sp>
      <p:pic>
        <p:nvPicPr>
          <p:cNvPr id="5" name="Google Shape;720;p107"/>
          <p:cNvPicPr preferRelativeResize="0"/>
          <p:nvPr/>
        </p:nvPicPr>
        <p:blipFill>
          <a:blip r:embed="rId3">
            <a:alphaModFix/>
          </a:blip>
          <a:stretch>
            <a:fillRect/>
          </a:stretch>
        </p:blipFill>
        <p:spPr>
          <a:xfrm>
            <a:off x="6224593" y="2116118"/>
            <a:ext cx="2665575" cy="1696275"/>
          </a:xfrm>
          <a:prstGeom prst="rect">
            <a:avLst/>
          </a:prstGeom>
          <a:noFill/>
          <a:ln>
            <a:noFill/>
          </a:ln>
        </p:spPr>
      </p:pic>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Snapshots</a:t>
            </a:r>
            <a:r>
              <a:rPr lang="es-ES" sz="1800" b="1" dirty="0" smtClean="0">
                <a:solidFill>
                  <a:srgbClr val="FF0000"/>
                </a:solidFill>
                <a:latin typeface="Pluto Sans Heavy"/>
                <a:ea typeface="Neo Tech Std" charset="0"/>
                <a:cs typeface="Pluto Sans Heavy"/>
              </a:rPr>
              <a:t> en </a:t>
            </a:r>
            <a:r>
              <a:rPr lang="es-ES" sz="1800" b="1" dirty="0" err="1" smtClean="0">
                <a:solidFill>
                  <a:srgbClr val="FF0000"/>
                </a:solidFill>
                <a:latin typeface="Pluto Sans Heavy"/>
                <a:ea typeface="Neo Tech Std" charset="0"/>
                <a:cs typeface="Pluto Sans Heavy"/>
              </a:rPr>
              <a:t>Git</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CuadroTexto 18"/>
          <p:cNvSpPr txBox="1"/>
          <p:nvPr/>
        </p:nvSpPr>
        <p:spPr>
          <a:xfrm>
            <a:off x="2228004" y="3345873"/>
            <a:ext cx="3265324" cy="1601788"/>
          </a:xfrm>
          <a:prstGeom prst="rect">
            <a:avLst/>
          </a:prstGeom>
          <a:noFill/>
        </p:spPr>
        <p:txBody>
          <a:bodyPr wrap="square" numCol="1" spcCol="360000" rtlCol="0">
            <a:noAutofit/>
          </a:bodyPr>
          <a:lstStyle/>
          <a:p>
            <a:pPr lvl="0"/>
            <a:r>
              <a:rPr lang="es" dirty="0" smtClean="0"/>
              <a:t>Esto permite que si varias personas parten de la versión 1, cada uno de ellos tenga versiones distintas (por que estarían trabajando en features diferentes) y a la vez tenga versiones locales gracias a la arquitectura distribuída de Git.</a:t>
            </a:r>
            <a:endParaRPr lang="es-ES" dirty="0" smtClean="0"/>
          </a:p>
        </p:txBody>
      </p:sp>
      <p:pic>
        <p:nvPicPr>
          <p:cNvPr id="5" name="Google Shape;136;p22"/>
          <p:cNvPicPr preferRelativeResize="0"/>
          <p:nvPr/>
        </p:nvPicPr>
        <p:blipFill>
          <a:blip r:embed="rId3">
            <a:alphaModFix/>
          </a:blip>
          <a:stretch>
            <a:fillRect/>
          </a:stretch>
        </p:blipFill>
        <p:spPr>
          <a:xfrm>
            <a:off x="2228004" y="1336903"/>
            <a:ext cx="2960523" cy="1598700"/>
          </a:xfrm>
          <a:prstGeom prst="rect">
            <a:avLst/>
          </a:prstGeom>
          <a:noFill/>
          <a:ln>
            <a:noFill/>
          </a:ln>
        </p:spPr>
      </p:pic>
      <p:sp>
        <p:nvSpPr>
          <p:cNvPr id="6" name="CuadroTexto 18"/>
          <p:cNvSpPr txBox="1"/>
          <p:nvPr/>
        </p:nvSpPr>
        <p:spPr>
          <a:xfrm>
            <a:off x="5493328" y="1214001"/>
            <a:ext cx="3830781" cy="3733660"/>
          </a:xfrm>
          <a:prstGeom prst="rect">
            <a:avLst/>
          </a:prstGeom>
          <a:noFill/>
        </p:spPr>
        <p:txBody>
          <a:bodyPr wrap="square" numCol="1" spcCol="360000" rtlCol="0">
            <a:noAutofit/>
          </a:bodyPr>
          <a:lstStyle/>
          <a:p>
            <a:pPr lvl="0"/>
            <a:r>
              <a:rPr lang="es-ES" sz="1300" dirty="0" smtClean="0"/>
              <a:t>En la versión 1 tenemos tres archivos (A, B y C)</a:t>
            </a:r>
          </a:p>
          <a:p>
            <a:pPr lvl="0">
              <a:spcBef>
                <a:spcPts val="1600"/>
              </a:spcBef>
            </a:pPr>
            <a:r>
              <a:rPr lang="es-ES" sz="1300" dirty="0" smtClean="0"/>
              <a:t>En la versión 2, hemos hecho una versión de A1 y una versión de C1 (realmente lo que hemos hecho es modificar esos archivos), pero sin embargo, B sigue siendo igual (no hemos realizado cambios)</a:t>
            </a:r>
            <a:br>
              <a:rPr lang="es-ES" sz="1300" dirty="0" smtClean="0"/>
            </a:br>
            <a:r>
              <a:rPr lang="es-ES" sz="1300" dirty="0" smtClean="0"/>
              <a:t>El archivo B aparece con líneas </a:t>
            </a:r>
            <a:r>
              <a:rPr lang="es-ES" sz="1300" dirty="0" err="1" smtClean="0"/>
              <a:t>perpunteada</a:t>
            </a:r>
            <a:r>
              <a:rPr lang="es-ES" sz="1300" dirty="0" smtClean="0"/>
              <a:t>, significa que lo que no hace </a:t>
            </a:r>
            <a:r>
              <a:rPr lang="es-ES" sz="1300" dirty="0" err="1" smtClean="0"/>
              <a:t>Git</a:t>
            </a:r>
            <a:r>
              <a:rPr lang="es-ES" sz="1300" dirty="0" smtClean="0"/>
              <a:t> es un clon o copia del archivo para generar la versión 2, eso desperdiciaría espacio y haría que el tamaño del repositorio creciera rápidamente (Viva </a:t>
            </a:r>
            <a:r>
              <a:rPr lang="es-ES" sz="1300" dirty="0" err="1" smtClean="0"/>
              <a:t>Subversion</a:t>
            </a:r>
            <a:r>
              <a:rPr lang="es-ES" sz="1300" dirty="0" smtClean="0"/>
              <a:t>… XD)</a:t>
            </a:r>
            <a:br>
              <a:rPr lang="es-ES" sz="1300" dirty="0" smtClean="0"/>
            </a:br>
            <a:r>
              <a:rPr lang="es-ES" sz="1300" dirty="0" smtClean="0"/>
              <a:t>Si no que lo que hace </a:t>
            </a:r>
            <a:r>
              <a:rPr lang="es-ES" sz="1300" dirty="0" err="1" smtClean="0"/>
              <a:t>Git</a:t>
            </a:r>
            <a:r>
              <a:rPr lang="es-ES" sz="1300" dirty="0" smtClean="0"/>
              <a:t> es guardar una referencia a como estaba ese archivo anteriormente</a:t>
            </a:r>
          </a:p>
          <a:p>
            <a:pPr lvl="0">
              <a:spcBef>
                <a:spcPts val="1600"/>
              </a:spcBef>
              <a:spcAft>
                <a:spcPts val="1600"/>
              </a:spcAft>
            </a:pPr>
            <a:r>
              <a:rPr lang="es-ES" sz="1300" dirty="0" smtClean="0"/>
              <a:t>En la versión 3 vuelve a ocurrir lo mismo, se cambia sólo el archivo C2, con lo que las versiones A1 y B son referencias nuevamente a como esos archivos estaban anteriormente</a:t>
            </a:r>
          </a:p>
          <a:p>
            <a:pPr lvl="0"/>
            <a:endParaRPr lang="es-ES" dirty="0" smtClean="0"/>
          </a:p>
        </p:txBody>
      </p:sp>
      <p:sp>
        <p:nvSpPr>
          <p:cNvPr id="7" name="6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Cherry</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Picking</a:t>
            </a:r>
            <a:r>
              <a:rPr lang="es-ES" sz="1800" b="1" dirty="0" smtClean="0">
                <a:solidFill>
                  <a:srgbClr val="FF0000"/>
                </a:solidFill>
                <a:latin typeface="Pluto Sans Heavy"/>
                <a:ea typeface="Neo Tech Std" charset="0"/>
                <a:cs typeface="Pluto Sans Heavy"/>
              </a:rPr>
              <a:t> 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331912" y="1214001"/>
            <a:ext cx="6770523" cy="2083381"/>
          </a:xfrm>
          <a:prstGeom prst="rect">
            <a:avLst/>
          </a:prstGeom>
          <a:noFill/>
        </p:spPr>
        <p:txBody>
          <a:bodyPr wrap="square" numCol="1" spcCol="360000" rtlCol="0">
            <a:noAutofit/>
          </a:bodyPr>
          <a:lstStyle/>
          <a:p>
            <a:pPr marL="457200" lvl="0" indent="-342900">
              <a:buSzPts val="1800"/>
              <a:buChar char="●"/>
            </a:pPr>
            <a:r>
              <a:rPr lang="es-ES" sz="1000" dirty="0" smtClean="0"/>
              <a:t>Permite traer/copiar a una rama </a:t>
            </a:r>
            <a:r>
              <a:rPr lang="es-ES" sz="1000" dirty="0" err="1" smtClean="0"/>
              <a:t>commits</a:t>
            </a:r>
            <a:r>
              <a:rPr lang="es-ES" sz="1000" dirty="0" smtClean="0"/>
              <a:t> individuales.</a:t>
            </a:r>
          </a:p>
          <a:p>
            <a:pPr marL="457200" lvl="0" indent="-342900">
              <a:buSzPts val="1800"/>
              <a:buChar char="●"/>
            </a:pPr>
            <a:r>
              <a:rPr lang="es-ES" sz="1000" dirty="0" smtClean="0"/>
              <a:t>Se podría dar en contadas ocasiones y en escenarios muy complejos de integración del código fuente</a:t>
            </a:r>
          </a:p>
          <a:p>
            <a:pPr marL="457200" lvl="0" indent="-342900">
              <a:buClr>
                <a:srgbClr val="FF0000"/>
              </a:buClr>
              <a:buSzPts val="1800"/>
              <a:buChar char="●"/>
            </a:pPr>
            <a:r>
              <a:rPr lang="es-ES" sz="1000" dirty="0" smtClean="0">
                <a:solidFill>
                  <a:srgbClr val="FF0000"/>
                </a:solidFill>
              </a:rPr>
              <a:t>¿¿¿Seguro que tienes necesidad de hacer esto???</a:t>
            </a:r>
            <a:br>
              <a:rPr lang="es-ES" sz="1000" dirty="0" smtClean="0">
                <a:solidFill>
                  <a:srgbClr val="FF0000"/>
                </a:solidFill>
              </a:rPr>
            </a:br>
            <a:r>
              <a:rPr lang="es-ES" sz="1000" dirty="0" smtClean="0">
                <a:solidFill>
                  <a:srgbClr val="FF0000"/>
                </a:solidFill>
              </a:rPr>
              <a:t/>
            </a:r>
            <a:br>
              <a:rPr lang="es-ES" sz="1000" dirty="0" smtClean="0">
                <a:solidFill>
                  <a:srgbClr val="FF0000"/>
                </a:solidFill>
              </a:rPr>
            </a:br>
            <a:r>
              <a:rPr lang="es-ES" sz="1000" dirty="0" err="1" smtClean="0">
                <a:solidFill>
                  <a:srgbClr val="000000"/>
                </a:solidFill>
              </a:rPr>
              <a:t>git</a:t>
            </a:r>
            <a:r>
              <a:rPr lang="es-ES" sz="1000" dirty="0" smtClean="0">
                <a:solidFill>
                  <a:srgbClr val="000000"/>
                </a:solidFill>
              </a:rPr>
              <a:t> </a:t>
            </a:r>
            <a:r>
              <a:rPr lang="es-ES" sz="1000" dirty="0" err="1" smtClean="0">
                <a:solidFill>
                  <a:srgbClr val="000000"/>
                </a:solidFill>
              </a:rPr>
              <a:t>cherry</a:t>
            </a:r>
            <a:r>
              <a:rPr lang="es-ES" sz="1000" dirty="0" smtClean="0">
                <a:solidFill>
                  <a:srgbClr val="000000"/>
                </a:solidFill>
              </a:rPr>
              <a:t>-pick &lt;</a:t>
            </a:r>
            <a:r>
              <a:rPr lang="es-ES" sz="1000" dirty="0" err="1" smtClean="0">
                <a:solidFill>
                  <a:srgbClr val="000000"/>
                </a:solidFill>
              </a:rPr>
              <a:t>commits</a:t>
            </a:r>
            <a:r>
              <a:rPr lang="es-ES" sz="1000" dirty="0" smtClean="0">
                <a:solidFill>
                  <a:srgbClr val="000000"/>
                </a:solidFill>
              </a:rPr>
              <a:t>&gt;</a:t>
            </a:r>
            <a:endParaRPr lang="es-ES" sz="1000" dirty="0" smtClean="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smtClean="0">
                <a:solidFill>
                  <a:srgbClr val="FF0000"/>
                </a:solidFill>
                <a:latin typeface="Pluto Sans Heavy"/>
                <a:ea typeface="Neo Tech Std" charset="0"/>
                <a:cs typeface="Pluto Sans Heavy"/>
              </a:rPr>
              <a:t>Comando </a:t>
            </a:r>
            <a:r>
              <a:rPr lang="es-ES" sz="1800" b="1" dirty="0" err="1" smtClean="0">
                <a:solidFill>
                  <a:srgbClr val="FF0000"/>
                </a:solidFill>
                <a:latin typeface="Pluto Sans Heavy"/>
                <a:ea typeface="Neo Tech Std" charset="0"/>
                <a:cs typeface="Pluto Sans Heavy"/>
              </a:rPr>
              <a:t>Cherry</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Picking</a:t>
            </a:r>
            <a:r>
              <a:rPr lang="es-ES" sz="1800" b="1" dirty="0" smtClean="0">
                <a:solidFill>
                  <a:srgbClr val="FF0000"/>
                </a:solidFill>
                <a:latin typeface="Pluto Sans Heavy"/>
                <a:ea typeface="Neo Tech Std" charset="0"/>
                <a:cs typeface="Pluto Sans Heavy"/>
              </a:rPr>
              <a:t> II</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Google Shape;734;p109"/>
          <p:cNvPicPr preferRelativeResize="0"/>
          <p:nvPr/>
        </p:nvPicPr>
        <p:blipFill>
          <a:blip r:embed="rId3">
            <a:alphaModFix/>
          </a:blip>
          <a:stretch>
            <a:fillRect/>
          </a:stretch>
        </p:blipFill>
        <p:spPr>
          <a:xfrm>
            <a:off x="2894710" y="1357425"/>
            <a:ext cx="5167925" cy="3102225"/>
          </a:xfrm>
          <a:prstGeom prst="rect">
            <a:avLst/>
          </a:prstGeom>
          <a:noFill/>
          <a:ln>
            <a:noFill/>
          </a:ln>
        </p:spPr>
      </p:pic>
      <p:sp>
        <p:nvSpPr>
          <p:cNvPr id="6" name="5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6 CuadroTexto"/>
          <p:cNvSpPr txBox="1"/>
          <p:nvPr/>
        </p:nvSpPr>
        <p:spPr>
          <a:xfrm>
            <a:off x="2220914" y="865188"/>
            <a:ext cx="6669254" cy="348813"/>
          </a:xfrm>
          <a:prstGeom prst="rect">
            <a:avLst/>
          </a:prstGeom>
          <a:noFill/>
        </p:spPr>
        <p:txBody>
          <a:bodyPr wrap="square" lIns="90000" rIns="90000" rtlCol="0">
            <a:spAutoFit/>
          </a:bodyPr>
          <a:lstStyle/>
          <a:p>
            <a:pPr>
              <a:lnSpc>
                <a:spcPts val="2000"/>
              </a:lnSpc>
            </a:pPr>
            <a:r>
              <a:rPr lang="es-ES" sz="1800" b="1" dirty="0" err="1" smtClean="0">
                <a:solidFill>
                  <a:srgbClr val="FF0000"/>
                </a:solidFill>
                <a:latin typeface="Pluto Sans Heavy"/>
                <a:ea typeface="Neo Tech Std" charset="0"/>
                <a:cs typeface="Pluto Sans Heavy"/>
              </a:rPr>
              <a:t>Git</a:t>
            </a:r>
            <a:r>
              <a:rPr lang="es-ES" sz="1800" b="1" dirty="0" smtClean="0">
                <a:solidFill>
                  <a:srgbClr val="FF0000"/>
                </a:solidFill>
                <a:latin typeface="Pluto Sans Heavy"/>
                <a:ea typeface="Neo Tech Std" charset="0"/>
                <a:cs typeface="Pluto Sans Heavy"/>
              </a:rPr>
              <a:t> </a:t>
            </a:r>
            <a:r>
              <a:rPr lang="es-ES" sz="1800" b="1" dirty="0" err="1" smtClean="0">
                <a:solidFill>
                  <a:srgbClr val="FF0000"/>
                </a:solidFill>
                <a:latin typeface="Pluto Sans Heavy"/>
                <a:ea typeface="Neo Tech Std" charset="0"/>
                <a:cs typeface="Pluto Sans Heavy"/>
              </a:rPr>
              <a:t>Hooks</a:t>
            </a:r>
            <a:endParaRPr lang="es-ES" sz="1800" b="1" dirty="0">
              <a:solidFill>
                <a:srgbClr val="FF0000"/>
              </a:solidFill>
              <a:latin typeface="Pluto Sans Heavy"/>
              <a:ea typeface="Neo Tech Std" charset="0"/>
              <a:cs typeface="Pluto Sans Heavy"/>
            </a:endParaRPr>
          </a:p>
        </p:txBody>
      </p:sp>
      <p:sp>
        <p:nvSpPr>
          <p:cNvPr id="13" name="Rectángulo 12"/>
          <p:cNvSpPr/>
          <p:nvPr/>
        </p:nvSpPr>
        <p:spPr>
          <a:xfrm>
            <a:off x="0" y="0"/>
            <a:ext cx="9485313" cy="539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18"/>
          <p:cNvSpPr txBox="1"/>
          <p:nvPr/>
        </p:nvSpPr>
        <p:spPr>
          <a:xfrm>
            <a:off x="2228003" y="1284885"/>
            <a:ext cx="6662165" cy="3288703"/>
          </a:xfrm>
          <a:prstGeom prst="rect">
            <a:avLst/>
          </a:prstGeom>
          <a:noFill/>
        </p:spPr>
        <p:txBody>
          <a:bodyPr wrap="square" numCol="1" spcCol="360000" rtlCol="0">
            <a:noAutofit/>
          </a:bodyPr>
          <a:lstStyle/>
          <a:p>
            <a:pPr marL="457200" lvl="0" indent="-342900">
              <a:buSzPts val="1800"/>
              <a:buChar char="●"/>
            </a:pPr>
            <a:r>
              <a:rPr lang="es-ES" dirty="0" err="1" smtClean="0"/>
              <a:t>Git</a:t>
            </a:r>
            <a:r>
              <a:rPr lang="es-ES" dirty="0" smtClean="0"/>
              <a:t> permite extender su comportamiento al lanzar comandos</a:t>
            </a:r>
          </a:p>
          <a:p>
            <a:pPr marL="457200" lvl="0" indent="-342900">
              <a:buSzPts val="1800"/>
              <a:buChar char="●"/>
            </a:pPr>
            <a:r>
              <a:rPr lang="es-ES" dirty="0" smtClean="0"/>
              <a:t>Los </a:t>
            </a:r>
            <a:r>
              <a:rPr lang="es-ES" dirty="0" err="1" smtClean="0"/>
              <a:t>hooks</a:t>
            </a:r>
            <a:r>
              <a:rPr lang="es-ES" dirty="0" smtClean="0"/>
              <a:t> se insertan como scripts en </a:t>
            </a:r>
            <a:r>
              <a:rPr lang="es-ES" b="1" dirty="0" smtClean="0"/>
              <a:t>./</a:t>
            </a:r>
            <a:r>
              <a:rPr lang="es-ES" b="1" dirty="0" err="1" smtClean="0"/>
              <a:t>git</a:t>
            </a:r>
            <a:r>
              <a:rPr lang="es-ES" b="1" dirty="0" smtClean="0"/>
              <a:t>/</a:t>
            </a:r>
            <a:r>
              <a:rPr lang="es-ES" b="1" dirty="0" err="1" smtClean="0"/>
              <a:t>hooks</a:t>
            </a:r>
            <a:endParaRPr lang="es-ES" b="1" dirty="0" smtClean="0"/>
          </a:p>
          <a:p>
            <a:pPr marL="457200" lvl="0" indent="-342900">
              <a:buSzPts val="1800"/>
              <a:buChar char="●"/>
            </a:pPr>
            <a:r>
              <a:rPr lang="es-ES" dirty="0" smtClean="0"/>
              <a:t>Ejemplos de uso:</a:t>
            </a:r>
          </a:p>
          <a:p>
            <a:pPr marL="914400" lvl="1" indent="-317500">
              <a:buSzPts val="1400"/>
              <a:buChar char="○"/>
            </a:pPr>
            <a:r>
              <a:rPr lang="es-ES" dirty="0" smtClean="0"/>
              <a:t>Validaciones de código antes de hacer un </a:t>
            </a:r>
            <a:r>
              <a:rPr lang="es-ES" dirty="0" err="1" smtClean="0"/>
              <a:t>commit</a:t>
            </a:r>
            <a:r>
              <a:rPr lang="es-ES" dirty="0" smtClean="0"/>
              <a:t>...</a:t>
            </a:r>
          </a:p>
          <a:p>
            <a:pPr marL="914400" lvl="1" indent="-317500">
              <a:buSzPts val="1400"/>
              <a:buChar char="○"/>
            </a:pPr>
            <a:r>
              <a:rPr lang="es-ES" dirty="0" smtClean="0"/>
              <a:t>Notificar a un tercero un </a:t>
            </a:r>
            <a:r>
              <a:rPr lang="es-ES" dirty="0" err="1" smtClean="0"/>
              <a:t>commit</a:t>
            </a:r>
            <a:r>
              <a:rPr lang="es-ES" dirty="0" smtClean="0"/>
              <a:t> o creación de una rama...</a:t>
            </a:r>
          </a:p>
          <a:p>
            <a:pPr marL="914400" lvl="1" indent="-317500">
              <a:buSzPts val="1400"/>
              <a:buChar char="○"/>
            </a:pPr>
            <a:r>
              <a:rPr lang="es-ES" dirty="0" smtClean="0"/>
              <a:t>Lanzar la integración </a:t>
            </a:r>
            <a:r>
              <a:rPr lang="es-ES" dirty="0" err="1" smtClean="0"/>
              <a:t>contínua</a:t>
            </a:r>
            <a:r>
              <a:rPr lang="es-ES" dirty="0" smtClean="0"/>
              <a:t> ante un </a:t>
            </a:r>
            <a:r>
              <a:rPr lang="es-ES" dirty="0" err="1" smtClean="0"/>
              <a:t>commit</a:t>
            </a:r>
            <a:r>
              <a:rPr lang="es-ES" dirty="0" smtClean="0"/>
              <a:t>...</a:t>
            </a:r>
          </a:p>
          <a:p>
            <a:pPr marL="914400" lvl="1" indent="-317500">
              <a:buSzPts val="1400"/>
              <a:buChar char="○"/>
            </a:pPr>
            <a:r>
              <a:rPr lang="es-ES" dirty="0" smtClean="0"/>
              <a:t>Lanzar un despliegue tras un </a:t>
            </a:r>
            <a:r>
              <a:rPr lang="es-ES" dirty="0" err="1" smtClean="0"/>
              <a:t>checkout</a:t>
            </a:r>
            <a:r>
              <a:rPr lang="es-ES" dirty="0" smtClean="0"/>
              <a:t>…</a:t>
            </a:r>
          </a:p>
          <a:p>
            <a:pPr marL="457200" lvl="0" indent="-342900">
              <a:buSzPts val="1800"/>
              <a:buChar char="●"/>
            </a:pPr>
            <a:r>
              <a:rPr lang="es-ES" dirty="0" smtClean="0"/>
              <a:t>Guía para implementar </a:t>
            </a:r>
            <a:r>
              <a:rPr lang="es-ES" dirty="0" err="1" smtClean="0"/>
              <a:t>hooks</a:t>
            </a:r>
            <a:r>
              <a:rPr lang="es-ES" dirty="0" smtClean="0"/>
              <a:t> </a:t>
            </a:r>
            <a:r>
              <a:rPr lang="es-ES" dirty="0" err="1" smtClean="0"/>
              <a:t>custom</a:t>
            </a:r>
            <a:r>
              <a:rPr lang="es-ES" dirty="0" smtClean="0"/>
              <a:t>:</a:t>
            </a:r>
          </a:p>
          <a:p>
            <a:pPr marL="914400" lvl="1" indent="-317500">
              <a:buSzPts val="1400"/>
              <a:buChar char="○"/>
            </a:pPr>
            <a:r>
              <a:rPr lang="es-ES" dirty="0" smtClean="0"/>
              <a:t>https://git-scm.com/book/en/v2/Customizing-Git-Git-Hooks</a:t>
            </a:r>
            <a:endParaRPr lang="es-ES" dirty="0"/>
          </a:p>
        </p:txBody>
      </p:sp>
      <p:sp>
        <p:nvSpPr>
          <p:cNvPr id="5" name="4 Rectángulo"/>
          <p:cNvSpPr/>
          <p:nvPr/>
        </p:nvSpPr>
        <p:spPr>
          <a:xfrm>
            <a:off x="3137096" y="173501"/>
            <a:ext cx="4450080" cy="24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Tree>
    <p:extLst>
      <p:ext uri="{BB962C8B-B14F-4D97-AF65-F5344CB8AC3E}">
        <p14:creationId xmlns:p14="http://schemas.microsoft.com/office/powerpoint/2010/main" xmlns="" val="10982720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descr="Portada.jp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2106641" y="-9197"/>
            <a:ext cx="7384146" cy="5378995"/>
          </a:xfrm>
          <a:prstGeom prst="rect">
            <a:avLst/>
          </a:prstGeom>
        </p:spPr>
      </p:pic>
      <p:sp>
        <p:nvSpPr>
          <p:cNvPr id="3" name="AutoShape 2" descr="Resultado de imagen de USAL"/>
          <p:cNvSpPr>
            <a:spLocks noChangeAspect="1" noChangeArrowheads="1"/>
          </p:cNvSpPr>
          <p:nvPr/>
        </p:nvSpPr>
        <p:spPr bwMode="auto">
          <a:xfrm>
            <a:off x="1306701" y="-569316"/>
            <a:ext cx="1674750" cy="118566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71140" tIns="35570" rIns="71140" bIns="35570" numCol="1" anchor="t" anchorCtr="0" compatLnSpc="1">
            <a:prstTxWarp prst="textNoShape">
              <a:avLst/>
            </a:prstTxWarp>
          </a:bodyPr>
          <a:lstStyle/>
          <a:p>
            <a:endParaRPr lang="es-ES" sz="1089"/>
          </a:p>
        </p:txBody>
      </p:sp>
      <p:sp>
        <p:nvSpPr>
          <p:cNvPr id="26" name="6 CuadroTexto"/>
          <p:cNvSpPr txBox="1"/>
          <p:nvPr/>
        </p:nvSpPr>
        <p:spPr>
          <a:xfrm>
            <a:off x="5402975" y="2489059"/>
            <a:ext cx="3268060" cy="394980"/>
          </a:xfrm>
          <a:prstGeom prst="rect">
            <a:avLst/>
          </a:prstGeom>
          <a:noFill/>
        </p:spPr>
        <p:txBody>
          <a:bodyPr wrap="square" lIns="0" rtlCol="0">
            <a:spAutoFit/>
          </a:bodyPr>
          <a:lstStyle/>
          <a:p>
            <a:pPr algn="ctr">
              <a:lnSpc>
                <a:spcPts val="2400"/>
              </a:lnSpc>
            </a:pPr>
            <a:r>
              <a:rPr lang="es-ES" sz="1800" b="1" dirty="0" err="1" smtClean="0">
                <a:solidFill>
                  <a:schemeClr val="bg1"/>
                </a:solidFill>
                <a:latin typeface="Raleway"/>
                <a:ea typeface="Neo Tech Std" charset="0"/>
                <a:cs typeface="Raleway"/>
              </a:rPr>
              <a:t>www.corenetworks.es</a:t>
            </a:r>
            <a:endParaRPr lang="es-ES" sz="1800" b="1" dirty="0" smtClean="0">
              <a:solidFill>
                <a:schemeClr val="bg1"/>
              </a:solidFill>
              <a:latin typeface="Raleway"/>
              <a:ea typeface="Neo Tech Std" charset="0"/>
              <a:cs typeface="Raleway"/>
            </a:endParaRPr>
          </a:p>
        </p:txBody>
      </p:sp>
      <p:grpSp>
        <p:nvGrpSpPr>
          <p:cNvPr id="18" name="Agrupar 17"/>
          <p:cNvGrpSpPr/>
          <p:nvPr/>
        </p:nvGrpSpPr>
        <p:grpSpPr>
          <a:xfrm>
            <a:off x="5172134" y="2952689"/>
            <a:ext cx="1762943" cy="1125758"/>
            <a:chOff x="5057834" y="2953461"/>
            <a:chExt cx="1762943" cy="1125758"/>
          </a:xfrm>
        </p:grpSpPr>
        <p:sp>
          <p:nvSpPr>
            <p:cNvPr id="17" name="6 CuadroTexto"/>
            <p:cNvSpPr txBox="1"/>
            <p:nvPr/>
          </p:nvSpPr>
          <p:spPr>
            <a:xfrm>
              <a:off x="5057834" y="2953461"/>
              <a:ext cx="1762942" cy="384721"/>
            </a:xfrm>
            <a:prstGeom prst="rect">
              <a:avLst/>
            </a:prstGeom>
            <a:noFill/>
          </p:spPr>
          <p:txBody>
            <a:bodyPr wrap="square" lIns="0" rtlCol="0">
              <a:spAutoFit/>
            </a:bodyPr>
            <a:lstStyle/>
            <a:p>
              <a:pPr>
                <a:lnSpc>
                  <a:spcPts val="2400"/>
                </a:lnSpc>
              </a:pPr>
              <a:r>
                <a:rPr lang="es-ES" sz="1000" b="1" dirty="0">
                  <a:solidFill>
                    <a:schemeClr val="bg1"/>
                  </a:solidFill>
                  <a:latin typeface="Raleway"/>
                  <a:ea typeface="Neo Tech Std" charset="0"/>
                  <a:cs typeface="Raleway"/>
                </a:rPr>
                <a:t>CORE NETWORKS MADRID</a:t>
              </a:r>
            </a:p>
          </p:txBody>
        </p:sp>
        <p:sp>
          <p:nvSpPr>
            <p:cNvPr id="4" name="CuadroTexto 3"/>
            <p:cNvSpPr txBox="1"/>
            <p:nvPr/>
          </p:nvSpPr>
          <p:spPr>
            <a:xfrm>
              <a:off x="5238481" y="3294389"/>
              <a:ext cx="1582296" cy="784830"/>
            </a:xfrm>
            <a:prstGeom prst="rect">
              <a:avLst/>
            </a:prstGeom>
            <a:noFill/>
          </p:spPr>
          <p:txBody>
            <a:bodyPr wrap="square" lIns="0" rtlCol="0">
              <a:spAutoFit/>
            </a:bodyPr>
            <a:lstStyle/>
            <a:p>
              <a:r>
                <a:rPr lang="es-ES" sz="1000" dirty="0">
                  <a:solidFill>
                    <a:schemeClr val="bg1"/>
                  </a:solidFill>
                  <a:latin typeface="Raleway"/>
                  <a:cs typeface="Raleway"/>
                </a:rPr>
                <a:t>C/ Serrano </a:t>
              </a:r>
              <a:r>
                <a:rPr lang="es-ES" sz="1000" dirty="0" err="1">
                  <a:solidFill>
                    <a:schemeClr val="bg1"/>
                  </a:solidFill>
                  <a:latin typeface="Raleway"/>
                  <a:cs typeface="Raleway"/>
                </a:rPr>
                <a:t>Galvache</a:t>
              </a:r>
              <a:r>
                <a:rPr lang="es-ES" sz="1000" dirty="0">
                  <a:solidFill>
                    <a:schemeClr val="bg1"/>
                  </a:solidFill>
                  <a:latin typeface="Raleway"/>
                  <a:cs typeface="Raleway"/>
                </a:rPr>
                <a:t>, </a:t>
              </a:r>
              <a:r>
                <a:rPr lang="es-ES" sz="1000" dirty="0" smtClean="0">
                  <a:solidFill>
                    <a:schemeClr val="bg1"/>
                  </a:solidFill>
                  <a:latin typeface="Raleway"/>
                  <a:cs typeface="Raleway"/>
                </a:rPr>
                <a:t>56</a:t>
              </a:r>
            </a:p>
            <a:p>
              <a:r>
                <a:rPr lang="es-ES" sz="1000" dirty="0" err="1">
                  <a:solidFill>
                    <a:schemeClr val="bg1"/>
                  </a:solidFill>
                  <a:latin typeface="Raleway"/>
                  <a:cs typeface="Raleway"/>
                </a:rPr>
                <a:t>Ediﬁcio</a:t>
              </a:r>
              <a:r>
                <a:rPr lang="es-ES" sz="1000" dirty="0">
                  <a:solidFill>
                    <a:schemeClr val="bg1"/>
                  </a:solidFill>
                  <a:latin typeface="Raleway"/>
                  <a:cs typeface="Raleway"/>
                </a:rPr>
                <a:t> Olmo | Planta </a:t>
              </a:r>
              <a:r>
                <a:rPr lang="es-ES" sz="1000" dirty="0" smtClean="0">
                  <a:solidFill>
                    <a:schemeClr val="bg1"/>
                  </a:solidFill>
                  <a:latin typeface="Raleway"/>
                  <a:cs typeface="Raleway"/>
                </a:rPr>
                <a:t>1</a:t>
              </a:r>
            </a:p>
            <a:p>
              <a:r>
                <a:rPr lang="es-ES" sz="1000" dirty="0">
                  <a:solidFill>
                    <a:schemeClr val="bg1"/>
                  </a:solidFill>
                  <a:latin typeface="Raleway"/>
                  <a:cs typeface="Raleway"/>
                </a:rPr>
                <a:t>28033, Madrid (España</a:t>
              </a:r>
              <a:r>
                <a:rPr lang="es-ES" sz="1000" dirty="0" smtClean="0">
                  <a:solidFill>
                    <a:schemeClr val="bg1"/>
                  </a:solidFill>
                  <a:latin typeface="Raleway"/>
                  <a:cs typeface="Raleway"/>
                </a:rPr>
                <a:t>)</a:t>
              </a:r>
              <a:endParaRPr lang="es-ES" sz="1000" dirty="0">
                <a:solidFill>
                  <a:schemeClr val="bg1"/>
                </a:solidFill>
                <a:latin typeface="Raleway"/>
                <a:cs typeface="Raleway"/>
              </a:endParaRPr>
            </a:p>
            <a:p>
              <a:pPr>
                <a:spcBef>
                  <a:spcPts val="600"/>
                </a:spcBef>
              </a:pPr>
              <a:r>
                <a:rPr lang="mr-IN" sz="1000" dirty="0">
                  <a:solidFill>
                    <a:schemeClr val="bg1"/>
                  </a:solidFill>
                  <a:latin typeface="Raleway"/>
                  <a:cs typeface="Raleway"/>
                </a:rPr>
                <a:t>+34 917 671 065</a:t>
              </a:r>
              <a:endParaRPr lang="es-ES" sz="1000" dirty="0">
                <a:solidFill>
                  <a:schemeClr val="bg1"/>
                </a:solidFill>
                <a:latin typeface="Raleway"/>
                <a:cs typeface="Raleway"/>
              </a:endParaRPr>
            </a:p>
          </p:txBody>
        </p:sp>
        <p:pic>
          <p:nvPicPr>
            <p:cNvPr id="8" name="Imagen 7"/>
            <p:cNvPicPr>
              <a:picLocks noChangeAspect="1"/>
            </p:cNvPicPr>
            <p:nvPr/>
          </p:nvPicPr>
          <p:blipFill>
            <a:blip r:embed="rId4"/>
            <a:stretch>
              <a:fillRect/>
            </a:stretch>
          </p:blipFill>
          <p:spPr>
            <a:xfrm>
              <a:off x="5057834" y="3349130"/>
              <a:ext cx="114300" cy="139700"/>
            </a:xfrm>
            <a:prstGeom prst="rect">
              <a:avLst/>
            </a:prstGeom>
          </p:spPr>
        </p:pic>
        <p:pic>
          <p:nvPicPr>
            <p:cNvPr id="10" name="Imagen 9"/>
            <p:cNvPicPr>
              <a:picLocks noChangeAspect="1"/>
            </p:cNvPicPr>
            <p:nvPr/>
          </p:nvPicPr>
          <p:blipFill>
            <a:blip r:embed="rId5"/>
            <a:stretch>
              <a:fillRect/>
            </a:stretch>
          </p:blipFill>
          <p:spPr>
            <a:xfrm>
              <a:off x="5057834" y="3888091"/>
              <a:ext cx="139700" cy="139700"/>
            </a:xfrm>
            <a:prstGeom prst="rect">
              <a:avLst/>
            </a:prstGeom>
          </p:spPr>
        </p:pic>
      </p:grpSp>
      <p:grpSp>
        <p:nvGrpSpPr>
          <p:cNvPr id="20" name="Agrupar 19"/>
          <p:cNvGrpSpPr/>
          <p:nvPr/>
        </p:nvGrpSpPr>
        <p:grpSpPr>
          <a:xfrm>
            <a:off x="7235664" y="2952689"/>
            <a:ext cx="1741921" cy="971870"/>
            <a:chOff x="5057834" y="2953461"/>
            <a:chExt cx="1741921" cy="971870"/>
          </a:xfrm>
        </p:grpSpPr>
        <p:sp>
          <p:nvSpPr>
            <p:cNvPr id="21" name="6 CuadroTexto"/>
            <p:cNvSpPr txBox="1"/>
            <p:nvPr/>
          </p:nvSpPr>
          <p:spPr>
            <a:xfrm>
              <a:off x="5057834" y="2953461"/>
              <a:ext cx="1741921" cy="384721"/>
            </a:xfrm>
            <a:prstGeom prst="rect">
              <a:avLst/>
            </a:prstGeom>
            <a:noFill/>
          </p:spPr>
          <p:txBody>
            <a:bodyPr wrap="square" lIns="0" rtlCol="0">
              <a:spAutoFit/>
            </a:bodyPr>
            <a:lstStyle/>
            <a:p>
              <a:pPr>
                <a:lnSpc>
                  <a:spcPts val="2400"/>
                </a:lnSpc>
              </a:pPr>
              <a:r>
                <a:rPr lang="es-ES" sz="1000" b="1" dirty="0">
                  <a:solidFill>
                    <a:schemeClr val="bg1"/>
                  </a:solidFill>
                  <a:latin typeface="Raleway"/>
                  <a:ea typeface="Neo Tech Std" charset="0"/>
                  <a:cs typeface="Raleway"/>
                </a:rPr>
                <a:t>CORE NETWORKS </a:t>
              </a:r>
              <a:r>
                <a:rPr lang="es-ES" sz="1000" b="1" dirty="0" smtClean="0">
                  <a:solidFill>
                    <a:schemeClr val="bg1"/>
                  </a:solidFill>
                  <a:latin typeface="Raleway"/>
                  <a:ea typeface="Neo Tech Std" charset="0"/>
                  <a:cs typeface="Raleway"/>
                </a:rPr>
                <a:t>SEVILLA</a:t>
              </a:r>
              <a:endParaRPr lang="es-ES" sz="1000" b="1" dirty="0">
                <a:solidFill>
                  <a:schemeClr val="bg1"/>
                </a:solidFill>
                <a:latin typeface="Raleway"/>
                <a:ea typeface="Neo Tech Std" charset="0"/>
                <a:cs typeface="Raleway"/>
              </a:endParaRPr>
            </a:p>
          </p:txBody>
        </p:sp>
        <p:sp>
          <p:nvSpPr>
            <p:cNvPr id="22" name="CuadroTexto 21"/>
            <p:cNvSpPr txBox="1"/>
            <p:nvPr/>
          </p:nvSpPr>
          <p:spPr>
            <a:xfrm>
              <a:off x="5238480" y="3294389"/>
              <a:ext cx="1468215" cy="630942"/>
            </a:xfrm>
            <a:prstGeom prst="rect">
              <a:avLst/>
            </a:prstGeom>
            <a:noFill/>
          </p:spPr>
          <p:txBody>
            <a:bodyPr wrap="square" lIns="0" rtlCol="0">
              <a:spAutoFit/>
            </a:bodyPr>
            <a:lstStyle/>
            <a:p>
              <a:r>
                <a:rPr lang="es-ES" sz="1000" dirty="0">
                  <a:solidFill>
                    <a:schemeClr val="bg1"/>
                  </a:solidFill>
                  <a:latin typeface="Raleway"/>
                  <a:cs typeface="Raleway"/>
                </a:rPr>
                <a:t>C/ Castilla, 169 </a:t>
              </a:r>
              <a:r>
                <a:rPr lang="es-ES" sz="1000" dirty="0" err="1">
                  <a:solidFill>
                    <a:schemeClr val="bg1"/>
                  </a:solidFill>
                  <a:latin typeface="Raleway"/>
                  <a:cs typeface="Raleway"/>
                </a:rPr>
                <a:t>acc</a:t>
              </a:r>
              <a:r>
                <a:rPr lang="es-ES" sz="1000" dirty="0" smtClean="0">
                  <a:solidFill>
                    <a:schemeClr val="bg1"/>
                  </a:solidFill>
                  <a:latin typeface="Raleway"/>
                  <a:cs typeface="Raleway"/>
                </a:rPr>
                <a:t>.</a:t>
              </a:r>
            </a:p>
            <a:p>
              <a:r>
                <a:rPr lang="es-ES" sz="1000" dirty="0">
                  <a:solidFill>
                    <a:schemeClr val="bg1"/>
                  </a:solidFill>
                  <a:latin typeface="Raleway"/>
                  <a:cs typeface="Raleway"/>
                </a:rPr>
                <a:t>41010 Sevilla (España)</a:t>
              </a:r>
            </a:p>
            <a:p>
              <a:pPr>
                <a:spcBef>
                  <a:spcPts val="600"/>
                </a:spcBef>
              </a:pPr>
              <a:r>
                <a:rPr lang="fi-FI" sz="1000" dirty="0">
                  <a:solidFill>
                    <a:schemeClr val="bg1"/>
                  </a:solidFill>
                  <a:latin typeface="Raleway"/>
                  <a:cs typeface="Raleway"/>
                </a:rPr>
                <a:t>+34 955 127 000</a:t>
              </a:r>
              <a:endParaRPr lang="es-ES" sz="1000" dirty="0">
                <a:solidFill>
                  <a:schemeClr val="bg1"/>
                </a:solidFill>
                <a:latin typeface="Raleway"/>
                <a:cs typeface="Raleway"/>
              </a:endParaRPr>
            </a:p>
          </p:txBody>
        </p:sp>
        <p:pic>
          <p:nvPicPr>
            <p:cNvPr id="23" name="Imagen 22"/>
            <p:cNvPicPr>
              <a:picLocks noChangeAspect="1"/>
            </p:cNvPicPr>
            <p:nvPr/>
          </p:nvPicPr>
          <p:blipFill>
            <a:blip r:embed="rId4"/>
            <a:stretch>
              <a:fillRect/>
            </a:stretch>
          </p:blipFill>
          <p:spPr>
            <a:xfrm>
              <a:off x="5057834" y="3349130"/>
              <a:ext cx="114300" cy="139700"/>
            </a:xfrm>
            <a:prstGeom prst="rect">
              <a:avLst/>
            </a:prstGeom>
          </p:spPr>
        </p:pic>
        <p:pic>
          <p:nvPicPr>
            <p:cNvPr id="24" name="Imagen 23"/>
            <p:cNvPicPr>
              <a:picLocks noChangeAspect="1"/>
            </p:cNvPicPr>
            <p:nvPr/>
          </p:nvPicPr>
          <p:blipFill>
            <a:blip r:embed="rId5"/>
            <a:stretch>
              <a:fillRect/>
            </a:stretch>
          </p:blipFill>
          <p:spPr>
            <a:xfrm>
              <a:off x="5057834" y="3734819"/>
              <a:ext cx="139700" cy="139700"/>
            </a:xfrm>
            <a:prstGeom prst="rect">
              <a:avLst/>
            </a:prstGeom>
          </p:spPr>
        </p:pic>
      </p:grpSp>
      <p:grpSp>
        <p:nvGrpSpPr>
          <p:cNvPr id="31" name="Agrupar 30"/>
          <p:cNvGrpSpPr/>
          <p:nvPr/>
        </p:nvGrpSpPr>
        <p:grpSpPr>
          <a:xfrm>
            <a:off x="5172133" y="4141755"/>
            <a:ext cx="2177831" cy="682238"/>
            <a:chOff x="5172133" y="4308006"/>
            <a:chExt cx="2177831" cy="682238"/>
          </a:xfrm>
        </p:grpSpPr>
        <p:grpSp>
          <p:nvGrpSpPr>
            <p:cNvPr id="25" name="Agrupar 24"/>
            <p:cNvGrpSpPr/>
            <p:nvPr/>
          </p:nvGrpSpPr>
          <p:grpSpPr>
            <a:xfrm>
              <a:off x="5172133" y="4308006"/>
              <a:ext cx="2177831" cy="682238"/>
              <a:chOff x="5057834" y="2953461"/>
              <a:chExt cx="1762943" cy="682238"/>
            </a:xfrm>
          </p:grpSpPr>
          <p:sp>
            <p:nvSpPr>
              <p:cNvPr id="27" name="6 CuadroTexto"/>
              <p:cNvSpPr txBox="1"/>
              <p:nvPr/>
            </p:nvSpPr>
            <p:spPr>
              <a:xfrm>
                <a:off x="5057834" y="2953461"/>
                <a:ext cx="1762942" cy="682238"/>
              </a:xfrm>
              <a:prstGeom prst="rect">
                <a:avLst/>
              </a:prstGeom>
              <a:noFill/>
            </p:spPr>
            <p:txBody>
              <a:bodyPr wrap="square" lIns="0" rtlCol="0">
                <a:spAutoFit/>
              </a:bodyPr>
              <a:lstStyle/>
              <a:p>
                <a:pPr>
                  <a:lnSpc>
                    <a:spcPts val="2400"/>
                  </a:lnSpc>
                </a:pPr>
                <a:r>
                  <a:rPr lang="es-ES" sz="1000" b="1" dirty="0" smtClean="0">
                    <a:solidFill>
                      <a:schemeClr val="bg1"/>
                    </a:solidFill>
                    <a:latin typeface="Raleway"/>
                    <a:ea typeface="Neo Tech Std" charset="0"/>
                    <a:cs typeface="Raleway"/>
                  </a:rPr>
                  <a:t>Departamento de consultoría</a:t>
                </a:r>
                <a:endParaRPr lang="es-ES" sz="1000" b="1" dirty="0">
                  <a:solidFill>
                    <a:schemeClr val="bg1"/>
                  </a:solidFill>
                  <a:latin typeface="Raleway"/>
                  <a:ea typeface="Neo Tech Std" charset="0"/>
                  <a:cs typeface="Raleway"/>
                </a:endParaRPr>
              </a:p>
            </p:txBody>
          </p:sp>
          <p:sp>
            <p:nvSpPr>
              <p:cNvPr id="28" name="CuadroTexto 27"/>
              <p:cNvSpPr txBox="1"/>
              <p:nvPr/>
            </p:nvSpPr>
            <p:spPr>
              <a:xfrm>
                <a:off x="5238481" y="3294389"/>
                <a:ext cx="1582296" cy="246221"/>
              </a:xfrm>
              <a:prstGeom prst="rect">
                <a:avLst/>
              </a:prstGeom>
              <a:noFill/>
            </p:spPr>
            <p:txBody>
              <a:bodyPr wrap="square" lIns="0" rtlCol="0">
                <a:spAutoFit/>
              </a:bodyPr>
              <a:lstStyle/>
              <a:p>
                <a:r>
                  <a:rPr lang="es-ES" sz="1000" dirty="0" err="1">
                    <a:solidFill>
                      <a:schemeClr val="bg1"/>
                    </a:solidFill>
                    <a:latin typeface="Raleway"/>
                    <a:cs typeface="Raleway"/>
                  </a:rPr>
                  <a:t>sales@corenetworks.es</a:t>
                </a:r>
                <a:endParaRPr lang="es-ES" sz="1000" dirty="0">
                  <a:solidFill>
                    <a:schemeClr val="bg1"/>
                  </a:solidFill>
                  <a:latin typeface="Raleway"/>
                  <a:cs typeface="Raleway"/>
                </a:endParaRPr>
              </a:p>
            </p:txBody>
          </p:sp>
        </p:grpSp>
        <p:pic>
          <p:nvPicPr>
            <p:cNvPr id="19" name="Imagen 18"/>
            <p:cNvPicPr>
              <a:picLocks noChangeAspect="1"/>
            </p:cNvPicPr>
            <p:nvPr/>
          </p:nvPicPr>
          <p:blipFill>
            <a:blip r:embed="rId6"/>
            <a:stretch>
              <a:fillRect/>
            </a:stretch>
          </p:blipFill>
          <p:spPr>
            <a:xfrm>
              <a:off x="5183082" y="4728364"/>
              <a:ext cx="139700" cy="114300"/>
            </a:xfrm>
            <a:prstGeom prst="rect">
              <a:avLst/>
            </a:prstGeom>
          </p:spPr>
        </p:pic>
      </p:grpSp>
      <p:grpSp>
        <p:nvGrpSpPr>
          <p:cNvPr id="32" name="Agrupar 31"/>
          <p:cNvGrpSpPr/>
          <p:nvPr/>
        </p:nvGrpSpPr>
        <p:grpSpPr>
          <a:xfrm>
            <a:off x="7235664" y="4141755"/>
            <a:ext cx="2177831" cy="587149"/>
            <a:chOff x="5172133" y="4308006"/>
            <a:chExt cx="2177831" cy="587149"/>
          </a:xfrm>
        </p:grpSpPr>
        <p:grpSp>
          <p:nvGrpSpPr>
            <p:cNvPr id="33" name="Agrupar 32"/>
            <p:cNvGrpSpPr/>
            <p:nvPr/>
          </p:nvGrpSpPr>
          <p:grpSpPr>
            <a:xfrm>
              <a:off x="5172133" y="4308006"/>
              <a:ext cx="2177831" cy="587149"/>
              <a:chOff x="5057834" y="2953461"/>
              <a:chExt cx="1762943" cy="587149"/>
            </a:xfrm>
          </p:grpSpPr>
          <p:sp>
            <p:nvSpPr>
              <p:cNvPr id="35" name="6 CuadroTexto"/>
              <p:cNvSpPr txBox="1"/>
              <p:nvPr/>
            </p:nvSpPr>
            <p:spPr>
              <a:xfrm>
                <a:off x="5057834" y="2953461"/>
                <a:ext cx="1762942" cy="374461"/>
              </a:xfrm>
              <a:prstGeom prst="rect">
                <a:avLst/>
              </a:prstGeom>
              <a:noFill/>
            </p:spPr>
            <p:txBody>
              <a:bodyPr wrap="square" lIns="0" rtlCol="0">
                <a:spAutoFit/>
              </a:bodyPr>
              <a:lstStyle/>
              <a:p>
                <a:pPr>
                  <a:lnSpc>
                    <a:spcPts val="2400"/>
                  </a:lnSpc>
                </a:pPr>
                <a:r>
                  <a:rPr lang="es-ES" sz="1000" b="1" dirty="0" smtClean="0">
                    <a:solidFill>
                      <a:schemeClr val="bg1"/>
                    </a:solidFill>
                    <a:latin typeface="Raleway"/>
                    <a:ea typeface="Neo Tech Std" charset="0"/>
                    <a:cs typeface="Raleway"/>
                  </a:rPr>
                  <a:t>Departamento de formación</a:t>
                </a:r>
                <a:endParaRPr lang="es-ES" sz="1000" b="1" dirty="0">
                  <a:solidFill>
                    <a:schemeClr val="bg1"/>
                  </a:solidFill>
                  <a:latin typeface="Raleway"/>
                  <a:ea typeface="Neo Tech Std" charset="0"/>
                  <a:cs typeface="Raleway"/>
                </a:endParaRPr>
              </a:p>
            </p:txBody>
          </p:sp>
          <p:sp>
            <p:nvSpPr>
              <p:cNvPr id="36" name="CuadroTexto 35"/>
              <p:cNvSpPr txBox="1"/>
              <p:nvPr/>
            </p:nvSpPr>
            <p:spPr>
              <a:xfrm>
                <a:off x="5238481" y="3294389"/>
                <a:ext cx="1582296" cy="246221"/>
              </a:xfrm>
              <a:prstGeom prst="rect">
                <a:avLst/>
              </a:prstGeom>
              <a:noFill/>
            </p:spPr>
            <p:txBody>
              <a:bodyPr wrap="square" lIns="0" rtlCol="0">
                <a:spAutoFit/>
              </a:bodyPr>
              <a:lstStyle/>
              <a:p>
                <a:r>
                  <a:rPr lang="es-ES" sz="1000" dirty="0" err="1">
                    <a:solidFill>
                      <a:schemeClr val="bg1"/>
                    </a:solidFill>
                    <a:latin typeface="Raleway"/>
                    <a:cs typeface="Raleway"/>
                  </a:rPr>
                  <a:t>formacion@corenetworks.es</a:t>
                </a:r>
                <a:endParaRPr lang="es-ES" sz="1000" dirty="0">
                  <a:solidFill>
                    <a:schemeClr val="bg1"/>
                  </a:solidFill>
                  <a:latin typeface="Raleway"/>
                  <a:cs typeface="Raleway"/>
                </a:endParaRPr>
              </a:p>
            </p:txBody>
          </p:sp>
        </p:grpSp>
        <p:pic>
          <p:nvPicPr>
            <p:cNvPr id="34" name="Imagen 33"/>
            <p:cNvPicPr>
              <a:picLocks noChangeAspect="1"/>
            </p:cNvPicPr>
            <p:nvPr/>
          </p:nvPicPr>
          <p:blipFill>
            <a:blip r:embed="rId6"/>
            <a:stretch>
              <a:fillRect/>
            </a:stretch>
          </p:blipFill>
          <p:spPr>
            <a:xfrm>
              <a:off x="5183082" y="4728364"/>
              <a:ext cx="139700" cy="114300"/>
            </a:xfrm>
            <a:prstGeom prst="rect">
              <a:avLst/>
            </a:prstGeom>
          </p:spPr>
        </p:pic>
      </p:grpSp>
      <p:pic>
        <p:nvPicPr>
          <p:cNvPr id="5" name="Imagen 4"/>
          <p:cNvPicPr>
            <a:picLocks noChangeAspect="1"/>
          </p:cNvPicPr>
          <p:nvPr/>
        </p:nvPicPr>
        <p:blipFill>
          <a:blip r:embed="rId7"/>
          <a:stretch>
            <a:fillRect/>
          </a:stretch>
        </p:blipFill>
        <p:spPr>
          <a:xfrm>
            <a:off x="226225" y="3967246"/>
            <a:ext cx="2041755" cy="349018"/>
          </a:xfrm>
          <a:prstGeom prst="rect">
            <a:avLst/>
          </a:prstGeom>
        </p:spPr>
      </p:pic>
    </p:spTree>
    <p:extLst>
      <p:ext uri="{BB962C8B-B14F-4D97-AF65-F5344CB8AC3E}">
        <p14:creationId xmlns:p14="http://schemas.microsoft.com/office/powerpoint/2010/main" xmlns="" val="2292551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CORENETWORKS_FINAL">
      <a:dk1>
        <a:srgbClr val="58595B"/>
      </a:dk1>
      <a:lt1>
        <a:srgbClr val="FFFFFF"/>
      </a:lt1>
      <a:dk2>
        <a:srgbClr val="818A8F"/>
      </a:dk2>
      <a:lt2>
        <a:srgbClr val="D7D8D9"/>
      </a:lt2>
      <a:accent1>
        <a:srgbClr val="FF0000"/>
      </a:accent1>
      <a:accent2>
        <a:srgbClr val="AE579C"/>
      </a:accent2>
      <a:accent3>
        <a:srgbClr val="818A8F"/>
      </a:accent3>
      <a:accent4>
        <a:srgbClr val="FFC000"/>
      </a:accent4>
      <a:accent5>
        <a:srgbClr val="D7D8D9"/>
      </a:accent5>
      <a:accent6>
        <a:srgbClr val="58585A"/>
      </a:accent6>
      <a:hlink>
        <a:srgbClr val="0563C1"/>
      </a:hlink>
      <a:folHlink>
        <a:srgbClr val="AE579D"/>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19011</TotalTime>
  <Words>4707</Words>
  <Application>Microsoft Office PowerPoint</Application>
  <PresentationFormat>Personalizado</PresentationFormat>
  <Paragraphs>571</Paragraphs>
  <Slides>93</Slides>
  <Notes>93</Notes>
  <HiddenSlides>0</HiddenSlides>
  <MMClips>0</MMClips>
  <ScaleCrop>false</ScaleCrop>
  <HeadingPairs>
    <vt:vector size="4" baseType="variant">
      <vt:variant>
        <vt:lpstr>Tema</vt:lpstr>
      </vt:variant>
      <vt:variant>
        <vt:i4>1</vt:i4>
      </vt:variant>
      <vt:variant>
        <vt:lpstr>Títulos de diapositiva</vt:lpstr>
      </vt:variant>
      <vt:variant>
        <vt:i4>93</vt:i4>
      </vt:variant>
    </vt:vector>
  </HeadingPairs>
  <TitlesOfParts>
    <vt:vector size="94"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Diapositiva 69</vt:lpstr>
      <vt:lpstr>Diapositiva 70</vt:lpstr>
      <vt:lpstr>Diapositiva 71</vt:lpstr>
      <vt:lpstr>Diapositiva 72</vt:lpstr>
      <vt:lpstr>Diapositiva 73</vt:lpstr>
      <vt:lpstr>Diapositiva 74</vt:lpstr>
      <vt:lpstr>Diapositiva 75</vt:lpstr>
      <vt:lpstr>Diapositiva 76</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Diapositiva 88</vt:lpstr>
      <vt:lpstr>Diapositiva 89</vt:lpstr>
      <vt:lpstr>Diapositiva 90</vt:lpstr>
      <vt:lpstr>Diapositiva 91</vt:lpstr>
      <vt:lpstr>Diapositiva 92</vt:lpstr>
      <vt:lpstr>Diapositiva 93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Antonio Monteagudo</dc:creator>
  <cp:lastModifiedBy>LENOVO</cp:lastModifiedBy>
  <cp:revision>476</cp:revision>
  <cp:lastPrinted>2017-02-01T13:27:48Z</cp:lastPrinted>
  <dcterms:created xsi:type="dcterms:W3CDTF">2016-08-22T16:27:50Z</dcterms:created>
  <dcterms:modified xsi:type="dcterms:W3CDTF">2022-10-12T19:27:46Z</dcterms:modified>
</cp:coreProperties>
</file>